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7"/>
          <p:cNvGrpSpPr/>
          <p:nvPr/>
        </p:nvGrpSpPr>
        <p:grpSpPr>
          <a:xfrm>
            <a:off x="7539228" y="6369892"/>
            <a:ext cx="1224280" cy="488315"/>
            <a:chOff x="7539228" y="6369892"/>
            <a:chExt cx="1224280" cy="48831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39228" y="6432802"/>
              <a:ext cx="1159764" cy="4251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08900" y="6369892"/>
              <a:ext cx="1054100" cy="371475"/>
            </a:xfrm>
            <a:prstGeom prst="rect">
              <a:avLst/>
            </a:prstGeom>
          </p:spPr>
        </p:pic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ESHAN COLLEGE OF ENGG   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FARAH (MATHURA)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NAME-DEEPAK KUMAR</a:t>
            </a:r>
            <a:br>
              <a:rPr lang="en-US" dirty="0" smtClean="0"/>
            </a:br>
            <a:r>
              <a:rPr lang="en-US" dirty="0" smtClean="0"/>
              <a:t> BRANCH-CIVIL ENGINEERING</a:t>
            </a:r>
            <a:br>
              <a:rPr lang="en-US" dirty="0" smtClean="0"/>
            </a:br>
            <a:r>
              <a:rPr lang="en-US" dirty="0" smtClean="0"/>
              <a:t> SUB-SURVEYING&amp;GEOMATICS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2344" y="291084"/>
            <a:ext cx="3607307" cy="9570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55060" y="452069"/>
            <a:ext cx="28562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Surveying-I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06324" y="1556854"/>
            <a:ext cx="8226425" cy="4841240"/>
            <a:chOff x="306324" y="1556854"/>
            <a:chExt cx="8226425" cy="48412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6324" y="1610867"/>
              <a:ext cx="8171688" cy="478688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37" y="1556854"/>
              <a:ext cx="8064881" cy="468045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4695" y="316991"/>
            <a:ext cx="8514080" cy="6225540"/>
            <a:chOff x="234695" y="316991"/>
            <a:chExt cx="8514080" cy="62255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695" y="458723"/>
              <a:ext cx="8459724" cy="608380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41" y="404710"/>
              <a:ext cx="8352917" cy="59766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5951" y="316991"/>
              <a:ext cx="2237231" cy="94487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29050" y="478358"/>
            <a:ext cx="14859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Unit-I</a:t>
            </a: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0791" y="1450847"/>
            <a:ext cx="8622792" cy="398221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35940" y="1570989"/>
            <a:ext cx="8073390" cy="378206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6985" indent="-342900" algn="just">
              <a:lnSpc>
                <a:spcPts val="346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Definitions,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Principle,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Various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types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surveying-Based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 methods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instruments,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Classifications,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uses,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necessity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use</a:t>
            </a:r>
            <a:r>
              <a:rPr sz="3200" spc="5" dirty="0">
                <a:latin typeface="Times New Roman"/>
                <a:cs typeface="Times New Roman"/>
              </a:rPr>
              <a:t> of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various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scales </a:t>
            </a:r>
            <a:r>
              <a:rPr sz="3200" spc="5" dirty="0">
                <a:latin typeface="Times New Roman"/>
                <a:cs typeface="Times New Roman"/>
              </a:rPr>
              <a:t>and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verniers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spc="-10" dirty="0">
                <a:latin typeface="Times New Roman"/>
                <a:cs typeface="Times New Roman"/>
              </a:rPr>
              <a:t>Different </a:t>
            </a:r>
            <a:r>
              <a:rPr sz="3200" dirty="0">
                <a:latin typeface="Times New Roman"/>
                <a:cs typeface="Times New Roman"/>
              </a:rPr>
              <a:t>types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ranging, tapes, chains, </a:t>
            </a:r>
            <a:r>
              <a:rPr sz="3200" spc="-5" dirty="0">
                <a:latin typeface="Times New Roman"/>
                <a:cs typeface="Times New Roman"/>
              </a:rPr>
              <a:t>linear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measurements, </a:t>
            </a:r>
            <a:r>
              <a:rPr sz="3200" spc="-5" dirty="0">
                <a:latin typeface="Times New Roman"/>
                <a:cs typeface="Times New Roman"/>
              </a:rPr>
              <a:t>approximate, </a:t>
            </a:r>
            <a:r>
              <a:rPr sz="3200" dirty="0">
                <a:latin typeface="Times New Roman"/>
                <a:cs typeface="Times New Roman"/>
              </a:rPr>
              <a:t>direct, optical </a:t>
            </a:r>
            <a:r>
              <a:rPr sz="3200" spc="-10" dirty="0">
                <a:latin typeface="Times New Roman"/>
                <a:cs typeface="Times New Roman"/>
              </a:rPr>
              <a:t>and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electronic</a:t>
            </a:r>
            <a:r>
              <a:rPr sz="3200" dirty="0">
                <a:latin typeface="Times New Roman"/>
                <a:cs typeface="Times New Roman"/>
              </a:rPr>
              <a:t> methods,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Chain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Surveying,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Minor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Instruments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setting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out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right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angle.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69735" y="108204"/>
            <a:ext cx="2802636" cy="71475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81647" y="228981"/>
            <a:ext cx="22339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Int</a:t>
            </a:r>
            <a:r>
              <a:rPr sz="3200" spc="-60" dirty="0"/>
              <a:t>r</a:t>
            </a:r>
            <a:r>
              <a:rPr sz="3200" dirty="0"/>
              <a:t>oduction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79247" y="940308"/>
            <a:ext cx="8663940" cy="4936490"/>
            <a:chOff x="79247" y="940308"/>
            <a:chExt cx="8663940" cy="49364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247" y="940308"/>
              <a:ext cx="2353056" cy="58826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6531" y="1501140"/>
              <a:ext cx="7566659" cy="92811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247" y="2365247"/>
              <a:ext cx="2676144" cy="56540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7763" y="2913887"/>
              <a:ext cx="8345424" cy="2962656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30200" y="821306"/>
            <a:ext cx="8246109" cy="4980305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9"/>
              </a:spcBef>
            </a:pPr>
            <a:r>
              <a:rPr sz="2400" b="1" spc="-5" dirty="0">
                <a:latin typeface="Times New Roman"/>
                <a:cs typeface="Times New Roman"/>
              </a:rPr>
              <a:t>Course</a:t>
            </a:r>
            <a:r>
              <a:rPr sz="2400" b="1" spc="1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details</a:t>
            </a:r>
            <a:endParaRPr sz="2400">
              <a:latin typeface="Times New Roman"/>
              <a:cs typeface="Times New Roman"/>
            </a:endParaRPr>
          </a:p>
          <a:p>
            <a:pPr marL="349250">
              <a:lnSpc>
                <a:spcPct val="100000"/>
              </a:lnSpc>
              <a:spcBef>
                <a:spcPts val="1415"/>
              </a:spcBef>
            </a:pPr>
            <a:r>
              <a:rPr sz="2000" dirty="0">
                <a:latin typeface="Times New Roman"/>
                <a:cs typeface="Times New Roman"/>
              </a:rPr>
              <a:t>First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two-semester-course</a:t>
            </a:r>
            <a:endParaRPr sz="2000">
              <a:latin typeface="Times New Roman"/>
              <a:cs typeface="Times New Roman"/>
            </a:endParaRPr>
          </a:p>
          <a:p>
            <a:pPr marL="363220">
              <a:lnSpc>
                <a:spcPct val="100000"/>
              </a:lnSpc>
              <a:spcBef>
                <a:spcPts val="1080"/>
              </a:spcBef>
            </a:pPr>
            <a:r>
              <a:rPr sz="2000" b="1" dirty="0">
                <a:latin typeface="Times New Roman"/>
                <a:cs typeface="Times New Roman"/>
              </a:rPr>
              <a:t>3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Hours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Lecture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&amp;</a:t>
            </a:r>
            <a:r>
              <a:rPr sz="2000" b="1" spc="4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hours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Practical/week</a:t>
            </a:r>
            <a:r>
              <a:rPr sz="2000" b="1" spc="46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with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4 Course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Credits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400" b="1" dirty="0">
                <a:latin typeface="Times New Roman"/>
                <a:cs typeface="Times New Roman"/>
              </a:rPr>
              <a:t>Communication:</a:t>
            </a:r>
            <a:endParaRPr sz="2400">
              <a:latin typeface="Times New Roman"/>
              <a:cs typeface="Times New Roman"/>
            </a:endParaRPr>
          </a:p>
          <a:p>
            <a:pPr marL="436245" indent="-135890">
              <a:lnSpc>
                <a:spcPct val="100000"/>
              </a:lnSpc>
              <a:spcBef>
                <a:spcPts val="1310"/>
              </a:spcBef>
              <a:buChar char="•"/>
              <a:tabLst>
                <a:tab pos="436880" algn="l"/>
              </a:tabLst>
            </a:pPr>
            <a:r>
              <a:rPr sz="2000" spc="-5" dirty="0">
                <a:latin typeface="Times New Roman"/>
                <a:cs typeface="Times New Roman"/>
              </a:rPr>
              <a:t>Activities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involve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lectures,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practicals,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tutorials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field practice</a:t>
            </a:r>
            <a:endParaRPr sz="2000">
              <a:latin typeface="Times New Roman"/>
              <a:cs typeface="Times New Roman"/>
            </a:endParaRPr>
          </a:p>
          <a:p>
            <a:pPr marL="451484" indent="-151130">
              <a:lnSpc>
                <a:spcPct val="100000"/>
              </a:lnSpc>
              <a:spcBef>
                <a:spcPts val="1325"/>
              </a:spcBef>
              <a:buChar char="•"/>
              <a:tabLst>
                <a:tab pos="452120" algn="l"/>
              </a:tabLst>
            </a:pPr>
            <a:r>
              <a:rPr sz="2000" dirty="0">
                <a:latin typeface="Times New Roman"/>
                <a:cs typeface="Times New Roman"/>
              </a:rPr>
              <a:t>Lectures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 provide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theoretical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background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topics</a:t>
            </a:r>
            <a:endParaRPr sz="2000">
              <a:latin typeface="Times New Roman"/>
              <a:cs typeface="Times New Roman"/>
            </a:endParaRPr>
          </a:p>
          <a:p>
            <a:pPr marL="300990" marR="212090">
              <a:lnSpc>
                <a:spcPct val="100000"/>
              </a:lnSpc>
              <a:spcBef>
                <a:spcPts val="1260"/>
              </a:spcBef>
              <a:buChar char="•"/>
              <a:tabLst>
                <a:tab pos="452120" algn="l"/>
              </a:tabLst>
            </a:pPr>
            <a:r>
              <a:rPr sz="2000" spc="-5" dirty="0">
                <a:latin typeface="Times New Roman"/>
                <a:cs typeface="Times New Roman"/>
              </a:rPr>
              <a:t>Practicals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practical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sessions,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which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You‟ll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carry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out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measurements</a:t>
            </a:r>
            <a:r>
              <a:rPr sz="2000" dirty="0">
                <a:latin typeface="Times New Roman"/>
                <a:cs typeface="Times New Roman"/>
              </a:rPr>
              <a:t> and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them.</a:t>
            </a:r>
            <a:endParaRPr sz="2000">
              <a:latin typeface="Times New Roman"/>
              <a:cs typeface="Times New Roman"/>
            </a:endParaRPr>
          </a:p>
          <a:p>
            <a:pPr marL="447040" indent="-146685">
              <a:lnSpc>
                <a:spcPct val="100000"/>
              </a:lnSpc>
              <a:spcBef>
                <a:spcPts val="1260"/>
              </a:spcBef>
              <a:buChar char="•"/>
              <a:tabLst>
                <a:tab pos="447675" algn="l"/>
              </a:tabLst>
            </a:pPr>
            <a:r>
              <a:rPr sz="2000" spc="-10" dirty="0">
                <a:latin typeface="Times New Roman"/>
                <a:cs typeface="Times New Roman"/>
              </a:rPr>
              <a:t>Tutorials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 if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there‟s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additional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guidance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preparation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endParaRPr sz="2000">
              <a:latin typeface="Times New Roman"/>
              <a:cs typeface="Times New Roman"/>
            </a:endParaRPr>
          </a:p>
          <a:p>
            <a:pPr marL="30099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assessments.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Please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Times New Roman"/>
                <a:cs typeface="Times New Roman"/>
              </a:rPr>
              <a:t>You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have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arrange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 appointment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due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time.</a:t>
            </a:r>
            <a:endParaRPr sz="2000">
              <a:latin typeface="Times New Roman"/>
              <a:cs typeface="Times New Roman"/>
            </a:endParaRPr>
          </a:p>
          <a:p>
            <a:pPr marL="451484" indent="-151130">
              <a:lnSpc>
                <a:spcPct val="100000"/>
              </a:lnSpc>
              <a:spcBef>
                <a:spcPts val="1260"/>
              </a:spcBef>
              <a:buChar char="•"/>
              <a:tabLst>
                <a:tab pos="452120" algn="l"/>
              </a:tabLst>
            </a:pPr>
            <a:r>
              <a:rPr sz="2000" spc="-5" dirty="0">
                <a:latin typeface="Times New Roman"/>
                <a:cs typeface="Times New Roman"/>
              </a:rPr>
              <a:t>Field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Practice.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42844" y="316991"/>
            <a:ext cx="3203448" cy="94487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5941" y="478358"/>
            <a:ext cx="2452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Surveying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0791" y="1499616"/>
            <a:ext cx="8622792" cy="364083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35940" y="1619757"/>
            <a:ext cx="8074659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b="1" i="1" spc="-5" dirty="0">
                <a:latin typeface="Times New Roman"/>
                <a:cs typeface="Times New Roman"/>
              </a:rPr>
              <a:t>“Surveying</a:t>
            </a:r>
            <a:r>
              <a:rPr sz="3200" b="1" i="1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is</a:t>
            </a:r>
            <a:r>
              <a:rPr sz="3200" b="1" i="1" dirty="0">
                <a:latin typeface="Times New Roman"/>
                <a:cs typeface="Times New Roman"/>
              </a:rPr>
              <a:t> </a:t>
            </a:r>
            <a:r>
              <a:rPr sz="3200" b="1" i="1" spc="-10" dirty="0">
                <a:latin typeface="Times New Roman"/>
                <a:cs typeface="Times New Roman"/>
              </a:rPr>
              <a:t>the</a:t>
            </a:r>
            <a:r>
              <a:rPr sz="3200" b="1" i="1" spc="-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art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of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and</a:t>
            </a:r>
            <a:r>
              <a:rPr sz="3200" b="1" i="1" dirty="0">
                <a:latin typeface="Times New Roman"/>
                <a:cs typeface="Times New Roman"/>
              </a:rPr>
              <a:t> science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spc="-10" dirty="0">
                <a:latin typeface="Times New Roman"/>
                <a:cs typeface="Times New Roman"/>
              </a:rPr>
              <a:t>of </a:t>
            </a:r>
            <a:r>
              <a:rPr sz="3200" b="1" i="1" spc="-5" dirty="0">
                <a:latin typeface="Times New Roman"/>
                <a:cs typeface="Times New Roman"/>
              </a:rPr>
              <a:t> determining the </a:t>
            </a:r>
            <a:r>
              <a:rPr sz="3200" b="1" i="1" dirty="0">
                <a:latin typeface="Times New Roman"/>
                <a:cs typeface="Times New Roman"/>
              </a:rPr>
              <a:t>relative positions of </a:t>
            </a:r>
            <a:r>
              <a:rPr sz="3200" b="1" i="1" spc="-5" dirty="0">
                <a:latin typeface="Times New Roman"/>
                <a:cs typeface="Times New Roman"/>
              </a:rPr>
              <a:t>various </a:t>
            </a:r>
            <a:r>
              <a:rPr sz="3200" b="1" i="1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points </a:t>
            </a:r>
            <a:r>
              <a:rPr sz="3200" b="1" i="1" dirty="0">
                <a:latin typeface="Times New Roman"/>
                <a:cs typeface="Times New Roman"/>
              </a:rPr>
              <a:t>or </a:t>
            </a:r>
            <a:r>
              <a:rPr sz="3200" b="1" i="1" spc="-5" dirty="0">
                <a:latin typeface="Times New Roman"/>
                <a:cs typeface="Times New Roman"/>
              </a:rPr>
              <a:t>stations </a:t>
            </a:r>
            <a:r>
              <a:rPr sz="3200" b="1" i="1" dirty="0">
                <a:latin typeface="Times New Roman"/>
                <a:cs typeface="Times New Roman"/>
              </a:rPr>
              <a:t>on the surface </a:t>
            </a:r>
            <a:r>
              <a:rPr sz="3200" b="1" i="1" spc="-5" dirty="0">
                <a:latin typeface="Times New Roman"/>
                <a:cs typeface="Times New Roman"/>
              </a:rPr>
              <a:t>of </a:t>
            </a:r>
            <a:r>
              <a:rPr sz="3200" b="1" i="1" dirty="0">
                <a:latin typeface="Times New Roman"/>
                <a:cs typeface="Times New Roman"/>
              </a:rPr>
              <a:t>the </a:t>
            </a:r>
            <a:r>
              <a:rPr sz="3200" b="1" i="1" spc="-5" dirty="0">
                <a:latin typeface="Times New Roman"/>
                <a:cs typeface="Times New Roman"/>
              </a:rPr>
              <a:t>earth </a:t>
            </a:r>
            <a:r>
              <a:rPr sz="3200" b="1" i="1" dirty="0">
                <a:latin typeface="Times New Roman"/>
                <a:cs typeface="Times New Roman"/>
              </a:rPr>
              <a:t> by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measuring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spc="-10" dirty="0">
                <a:latin typeface="Times New Roman"/>
                <a:cs typeface="Times New Roman"/>
              </a:rPr>
              <a:t>the</a:t>
            </a:r>
            <a:r>
              <a:rPr sz="3200" b="1" i="1" spc="-5" dirty="0">
                <a:latin typeface="Times New Roman"/>
                <a:cs typeface="Times New Roman"/>
              </a:rPr>
              <a:t> horizontal</a:t>
            </a:r>
            <a:r>
              <a:rPr sz="3200" b="1" i="1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and</a:t>
            </a:r>
            <a:r>
              <a:rPr sz="3200" b="1" i="1" dirty="0">
                <a:latin typeface="Times New Roman"/>
                <a:cs typeface="Times New Roman"/>
              </a:rPr>
              <a:t> vertical 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distances,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angles,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and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taking</a:t>
            </a:r>
            <a:r>
              <a:rPr sz="3200" b="1" i="1" dirty="0">
                <a:latin typeface="Times New Roman"/>
                <a:cs typeface="Times New Roman"/>
              </a:rPr>
              <a:t> </a:t>
            </a:r>
            <a:r>
              <a:rPr sz="3200" b="1" i="1" spc="-10" dirty="0">
                <a:latin typeface="Times New Roman"/>
                <a:cs typeface="Times New Roman"/>
              </a:rPr>
              <a:t>the</a:t>
            </a:r>
            <a:r>
              <a:rPr sz="3200" b="1" i="1" spc="-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details</a:t>
            </a:r>
            <a:r>
              <a:rPr sz="3200" b="1" i="1" spc="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of </a:t>
            </a:r>
            <a:r>
              <a:rPr sz="3200" b="1" i="1" spc="-78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these</a:t>
            </a:r>
            <a:r>
              <a:rPr sz="3200" b="1" i="1" spc="31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points</a:t>
            </a:r>
            <a:r>
              <a:rPr sz="3200" b="1" i="1" spc="30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and</a:t>
            </a:r>
            <a:r>
              <a:rPr sz="3200" b="1" i="1" spc="31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by</a:t>
            </a:r>
            <a:r>
              <a:rPr sz="3200" b="1" i="1" spc="30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preparing</a:t>
            </a:r>
            <a:r>
              <a:rPr sz="3200" b="1" i="1" spc="30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a</a:t>
            </a:r>
            <a:r>
              <a:rPr sz="3200" b="1" i="1" spc="30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map</a:t>
            </a:r>
            <a:r>
              <a:rPr sz="3200" b="1" i="1" spc="31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or</a:t>
            </a:r>
            <a:r>
              <a:rPr sz="3200" b="1" i="1" spc="30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plan </a:t>
            </a:r>
            <a:r>
              <a:rPr sz="3200" b="1" i="1" spc="-78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to</a:t>
            </a:r>
            <a:r>
              <a:rPr sz="3200" b="1" i="1" spc="-2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any</a:t>
            </a:r>
            <a:r>
              <a:rPr sz="3200" b="1" i="1" spc="-5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suitable</a:t>
            </a:r>
            <a:r>
              <a:rPr sz="3200" b="1" i="1" spc="-1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scale</a:t>
            </a:r>
            <a:r>
              <a:rPr sz="3200" dirty="0">
                <a:latin typeface="Times New Roman"/>
                <a:cs typeface="Times New Roman"/>
              </a:rPr>
              <a:t>.”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42844" y="304800"/>
            <a:ext cx="3203448" cy="9570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5941" y="466166"/>
            <a:ext cx="2452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Surveying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06324" y="1268818"/>
            <a:ext cx="8298180" cy="5202555"/>
            <a:chOff x="306324" y="1268818"/>
            <a:chExt cx="8298180" cy="520255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6324" y="1322831"/>
              <a:ext cx="8243316" cy="514807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37" y="1268818"/>
              <a:ext cx="8136890" cy="504050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1643062"/>
            <a:ext cx="8009890" cy="4845050"/>
            <a:chOff x="451104" y="1643062"/>
            <a:chExt cx="8009890" cy="48450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1104" y="1697735"/>
              <a:ext cx="7955280" cy="478993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1555" y="1643062"/>
              <a:ext cx="7848854" cy="4683125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30295" y="304800"/>
            <a:ext cx="2830068" cy="95707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Leveling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0295" y="316991"/>
            <a:ext cx="2830068" cy="94487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Leveling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0791" y="1499616"/>
            <a:ext cx="8622792" cy="315315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35940" y="1619757"/>
            <a:ext cx="807402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Leveling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branch of </a:t>
            </a:r>
            <a:r>
              <a:rPr sz="3200" dirty="0">
                <a:latin typeface="Times New Roman"/>
                <a:cs typeface="Times New Roman"/>
              </a:rPr>
              <a:t>surveying which deals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measurement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dirty="0">
                <a:latin typeface="Times New Roman"/>
                <a:cs typeface="Times New Roman"/>
              </a:rPr>
              <a:t> relative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heights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different </a:t>
            </a:r>
            <a:r>
              <a:rPr sz="3200" spc="-5" dirty="0">
                <a:latin typeface="Times New Roman"/>
                <a:cs typeface="Times New Roman"/>
              </a:rPr>
              <a:t>points on, above or below the surface </a:t>
            </a:r>
            <a:r>
              <a:rPr sz="3200" dirty="0">
                <a:latin typeface="Times New Roman"/>
                <a:cs typeface="Times New Roman"/>
              </a:rPr>
              <a:t> of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earth.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Thus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leveling,</a:t>
            </a:r>
            <a:r>
              <a:rPr sz="3200" spc="7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measurements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(elevations)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taken</a:t>
            </a:r>
            <a:r>
              <a:rPr sz="3200" dirty="0">
                <a:latin typeface="Times New Roman"/>
                <a:cs typeface="Times New Roman"/>
              </a:rPr>
              <a:t> 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 vertical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plane.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834384" y="4149039"/>
            <a:ext cx="4770120" cy="2681605"/>
            <a:chOff x="3834384" y="4149039"/>
            <a:chExt cx="4770120" cy="268160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34384" y="4203190"/>
              <a:ext cx="4715256" cy="262737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95928" y="4149039"/>
              <a:ext cx="4608449" cy="252031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0295" y="304800"/>
            <a:ext cx="2830068" cy="9570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Leveling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77952" y="1484845"/>
            <a:ext cx="8227059" cy="5129530"/>
            <a:chOff x="377952" y="1484845"/>
            <a:chExt cx="8227059" cy="512953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7952" y="1539239"/>
              <a:ext cx="8171688" cy="507492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46" y="1484845"/>
              <a:ext cx="8064881" cy="496849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253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    ESHAN COLLEGE OF ENGG                   FARAH (MATHURA)     NAME-DEEPAK KUMAR  BRANCH-CIVIL ENGINEERING  SUB-SURVEYING&amp;GEOMATICS  </vt:lpstr>
      <vt:lpstr>Surveying-I</vt:lpstr>
      <vt:lpstr>Unit-I</vt:lpstr>
      <vt:lpstr>Introduction</vt:lpstr>
      <vt:lpstr>Surveying</vt:lpstr>
      <vt:lpstr>Surveying</vt:lpstr>
      <vt:lpstr>Leveling</vt:lpstr>
      <vt:lpstr>Leveling</vt:lpstr>
      <vt:lpstr>Leveling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Surveying-I</dc:title>
  <dc:creator>Hod</dc:creator>
  <cp:lastModifiedBy>Hod</cp:lastModifiedBy>
  <cp:revision>2</cp:revision>
  <dcterms:created xsi:type="dcterms:W3CDTF">2023-01-31T04:53:45Z</dcterms:created>
  <dcterms:modified xsi:type="dcterms:W3CDTF">2023-01-31T04:59:22Z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2023-01-31T00:00:00Z</vt:filetime>
  </property>
  <property fmtid="{D5CDD505-2E9C-101B-9397-08002B2CF9AE}" pid="3" name="Creator">
    <vt:lpwstr>PDFium</vt:lpwstr>
  </property>
  <property fmtid="{D5CDD505-2E9C-101B-9397-08002B2CF9AE}" pid="4" name="LastSaved">
    <vt:filetime>2023-01-31T00:00:00Z</vt:filetime>
  </property>
</Properties>
</file>