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3333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7830" y="1098550"/>
            <a:ext cx="438150" cy="474980"/>
          </a:xfrm>
          <a:custGeom>
            <a:avLst/>
            <a:gdLst/>
            <a:ahLst/>
            <a:cxnLst/>
            <a:rect l="l" t="t" r="r" b="b"/>
            <a:pathLst>
              <a:path w="438150" h="474980">
                <a:moveTo>
                  <a:pt x="438150" y="0"/>
                </a:moveTo>
                <a:lnTo>
                  <a:pt x="0" y="0"/>
                </a:lnTo>
                <a:lnTo>
                  <a:pt x="0" y="474979"/>
                </a:lnTo>
                <a:lnTo>
                  <a:pt x="438150" y="474979"/>
                </a:lnTo>
                <a:lnTo>
                  <a:pt x="438150" y="0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1886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FD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1125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C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04264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6350">
            <a:solidFill>
              <a:srgbClr val="FFFB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9728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FA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8966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9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203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8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7441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F7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67435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6350">
            <a:solidFill>
              <a:srgbClr val="FFF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6045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5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5283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F4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4521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3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3758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F2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30605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6350">
            <a:solidFill>
              <a:srgbClr val="FFF1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2361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F0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1600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E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0838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E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0076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E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93775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6350">
            <a:solidFill>
              <a:srgbClr val="FFEC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8678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EB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9169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20">
            <a:solidFill>
              <a:srgbClr val="FFEA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71550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7619">
            <a:solidFill>
              <a:srgbClr val="FFE9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64564" y="1098550"/>
            <a:ext cx="0" cy="474980"/>
          </a:xfrm>
          <a:custGeom>
            <a:avLst/>
            <a:gdLst/>
            <a:ahLst/>
            <a:cxnLst/>
            <a:rect l="l" t="t" r="r" b="b"/>
            <a:pathLst>
              <a:path h="474980">
                <a:moveTo>
                  <a:pt x="0" y="0"/>
                </a:moveTo>
                <a:lnTo>
                  <a:pt x="0" y="474979"/>
                </a:lnTo>
              </a:path>
            </a:pathLst>
          </a:custGeom>
          <a:ln w="6350">
            <a:solidFill>
              <a:srgbClr val="FFE8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5758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E6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4996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E5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4233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E4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3471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E3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27735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FFE2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2075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E1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1313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E0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0551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F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9788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E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90905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FFDD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8391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DC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7630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B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6868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D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6106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9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54075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FFD8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4708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7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3946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D6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3185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5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24864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FFD4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81788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FFD3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810259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2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02640" y="1098550"/>
            <a:ext cx="0" cy="422909"/>
          </a:xfrm>
          <a:custGeom>
            <a:avLst/>
            <a:gdLst/>
            <a:ahLst/>
            <a:cxnLst/>
            <a:rect l="l" t="t" r="r" b="b"/>
            <a:pathLst>
              <a:path h="422909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FFD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541019" y="1521460"/>
            <a:ext cx="422909" cy="473709"/>
          </a:xfrm>
          <a:custGeom>
            <a:avLst/>
            <a:gdLst/>
            <a:ahLst/>
            <a:cxnLst/>
            <a:rect l="l" t="t" r="r" b="b"/>
            <a:pathLst>
              <a:path w="422909" h="473710">
                <a:moveTo>
                  <a:pt x="422910" y="0"/>
                </a:moveTo>
                <a:lnTo>
                  <a:pt x="0" y="0"/>
                </a:lnTo>
                <a:lnTo>
                  <a:pt x="0" y="473710"/>
                </a:lnTo>
                <a:lnTo>
                  <a:pt x="422910" y="473710"/>
                </a:lnTo>
                <a:lnTo>
                  <a:pt x="422910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26936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BF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6238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7F7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25476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3F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2471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EFEF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24015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EBEB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23316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E7E7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22555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E3E3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21856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DFDF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21158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DBDB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20396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D7D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1963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D3D3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18935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CFCF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18236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CCCC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17475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C8C8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1671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C4C4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16014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C0C0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15316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BCB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455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B8B8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13791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B4B4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3093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B0B0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12395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ACA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163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A8A8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10934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A4A4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0236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A0A0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0947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9C9C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08775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9898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8076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9595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07315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9191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55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8D8D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05854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8989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05156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8585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439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8181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03631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7D7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02933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797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02235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7575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0147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7171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0711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6D6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00012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696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9931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6666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98551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6262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7790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5E5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97091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5A5A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9639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5656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95631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525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949325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4E4E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94233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4A4A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934719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464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92710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424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920114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3E3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913130" y="15201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3A3A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443230" y="1447800"/>
            <a:ext cx="245110" cy="2451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431800" y="1447800"/>
            <a:ext cx="256540" cy="256540"/>
          </a:xfrm>
          <a:custGeom>
            <a:avLst/>
            <a:gdLst/>
            <a:ahLst/>
            <a:cxnLst/>
            <a:rect l="l" t="t" r="r" b="b"/>
            <a:pathLst>
              <a:path w="256540" h="256539">
                <a:moveTo>
                  <a:pt x="11429" y="0"/>
                </a:moveTo>
                <a:lnTo>
                  <a:pt x="0" y="0"/>
                </a:lnTo>
                <a:lnTo>
                  <a:pt x="256539" y="256539"/>
                </a:lnTo>
                <a:lnTo>
                  <a:pt x="256539" y="245110"/>
                </a:lnTo>
                <a:lnTo>
                  <a:pt x="11429" y="0"/>
                </a:lnTo>
                <a:close/>
              </a:path>
            </a:pathLst>
          </a:custGeom>
          <a:solidFill>
            <a:srgbClr val="FF3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421640" y="1447800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10160" y="0"/>
                </a:moveTo>
                <a:lnTo>
                  <a:pt x="0" y="0"/>
                </a:lnTo>
                <a:lnTo>
                  <a:pt x="266700" y="266700"/>
                </a:lnTo>
                <a:lnTo>
                  <a:pt x="266700" y="256539"/>
                </a:lnTo>
                <a:lnTo>
                  <a:pt x="10160" y="0"/>
                </a:lnTo>
                <a:close/>
              </a:path>
            </a:pathLst>
          </a:custGeom>
          <a:solidFill>
            <a:srgbClr val="FF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411849" y="1447800"/>
            <a:ext cx="276860" cy="276225"/>
          </a:xfrm>
          <a:custGeom>
            <a:avLst/>
            <a:gdLst/>
            <a:ahLst/>
            <a:cxnLst/>
            <a:rect l="l" t="t" r="r" b="b"/>
            <a:pathLst>
              <a:path w="276859" h="276225">
                <a:moveTo>
                  <a:pt x="9790" y="0"/>
                </a:moveTo>
                <a:lnTo>
                  <a:pt x="0" y="0"/>
                </a:lnTo>
                <a:lnTo>
                  <a:pt x="276490" y="275779"/>
                </a:lnTo>
                <a:lnTo>
                  <a:pt x="276490" y="266700"/>
                </a:lnTo>
                <a:lnTo>
                  <a:pt x="9790" y="0"/>
                </a:lnTo>
                <a:close/>
              </a:path>
            </a:pathLst>
          </a:custGeom>
          <a:solidFill>
            <a:srgbClr val="FF43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401320" y="1447800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19">
                <a:moveTo>
                  <a:pt x="10529" y="0"/>
                </a:moveTo>
                <a:lnTo>
                  <a:pt x="0" y="0"/>
                </a:lnTo>
                <a:lnTo>
                  <a:pt x="287020" y="287019"/>
                </a:lnTo>
                <a:lnTo>
                  <a:pt x="287020" y="275779"/>
                </a:lnTo>
                <a:lnTo>
                  <a:pt x="10529" y="0"/>
                </a:lnTo>
                <a:close/>
              </a:path>
            </a:pathLst>
          </a:custGeom>
          <a:solidFill>
            <a:srgbClr val="F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391159" y="1447800"/>
            <a:ext cx="297180" cy="297180"/>
          </a:xfrm>
          <a:custGeom>
            <a:avLst/>
            <a:gdLst/>
            <a:ahLst/>
            <a:cxnLst/>
            <a:rect l="l" t="t" r="r" b="b"/>
            <a:pathLst>
              <a:path w="297180" h="297180">
                <a:moveTo>
                  <a:pt x="10159" y="0"/>
                </a:moveTo>
                <a:lnTo>
                  <a:pt x="0" y="0"/>
                </a:lnTo>
                <a:lnTo>
                  <a:pt x="297180" y="297180"/>
                </a:lnTo>
                <a:lnTo>
                  <a:pt x="297180" y="287019"/>
                </a:lnTo>
                <a:lnTo>
                  <a:pt x="10159" y="0"/>
                </a:lnTo>
                <a:close/>
              </a:path>
            </a:pathLst>
          </a:custGeom>
          <a:solidFill>
            <a:srgbClr val="FF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381000" y="1447800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307340" h="307339">
                <a:moveTo>
                  <a:pt x="10159" y="0"/>
                </a:moveTo>
                <a:lnTo>
                  <a:pt x="0" y="0"/>
                </a:lnTo>
                <a:lnTo>
                  <a:pt x="307339" y="307339"/>
                </a:lnTo>
                <a:lnTo>
                  <a:pt x="307339" y="297180"/>
                </a:lnTo>
                <a:lnTo>
                  <a:pt x="10159" y="0"/>
                </a:lnTo>
                <a:close/>
              </a:path>
            </a:pathLst>
          </a:custGeom>
          <a:solidFill>
            <a:srgbClr val="FF4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370840" y="144780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10160" y="0"/>
                </a:moveTo>
                <a:lnTo>
                  <a:pt x="0" y="0"/>
                </a:lnTo>
                <a:lnTo>
                  <a:pt x="317500" y="317500"/>
                </a:lnTo>
                <a:lnTo>
                  <a:pt x="317500" y="307339"/>
                </a:lnTo>
                <a:lnTo>
                  <a:pt x="10160" y="0"/>
                </a:lnTo>
                <a:close/>
              </a:path>
            </a:pathLst>
          </a:custGeom>
          <a:solidFill>
            <a:srgbClr val="FF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360679" y="1447800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59" h="327660">
                <a:moveTo>
                  <a:pt x="10159" y="0"/>
                </a:moveTo>
                <a:lnTo>
                  <a:pt x="0" y="0"/>
                </a:lnTo>
                <a:lnTo>
                  <a:pt x="327659" y="327660"/>
                </a:lnTo>
                <a:lnTo>
                  <a:pt x="327659" y="317500"/>
                </a:lnTo>
                <a:lnTo>
                  <a:pt x="10159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350520" y="1447800"/>
            <a:ext cx="337820" cy="337820"/>
          </a:xfrm>
          <a:custGeom>
            <a:avLst/>
            <a:gdLst/>
            <a:ahLst/>
            <a:cxnLst/>
            <a:rect l="l" t="t" r="r" b="b"/>
            <a:pathLst>
              <a:path w="337820" h="337819">
                <a:moveTo>
                  <a:pt x="10160" y="0"/>
                </a:moveTo>
                <a:lnTo>
                  <a:pt x="0" y="0"/>
                </a:lnTo>
                <a:lnTo>
                  <a:pt x="337820" y="337819"/>
                </a:lnTo>
                <a:lnTo>
                  <a:pt x="337820" y="327660"/>
                </a:lnTo>
                <a:lnTo>
                  <a:pt x="10160" y="0"/>
                </a:lnTo>
                <a:close/>
              </a:path>
            </a:pathLst>
          </a:custGeom>
          <a:solidFill>
            <a:srgbClr val="F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340359" y="1447800"/>
            <a:ext cx="347980" cy="347980"/>
          </a:xfrm>
          <a:custGeom>
            <a:avLst/>
            <a:gdLst/>
            <a:ahLst/>
            <a:cxnLst/>
            <a:rect l="l" t="t" r="r" b="b"/>
            <a:pathLst>
              <a:path w="347980" h="347980">
                <a:moveTo>
                  <a:pt x="10159" y="0"/>
                </a:moveTo>
                <a:lnTo>
                  <a:pt x="0" y="0"/>
                </a:lnTo>
                <a:lnTo>
                  <a:pt x="347980" y="347980"/>
                </a:lnTo>
                <a:lnTo>
                  <a:pt x="347979" y="337819"/>
                </a:lnTo>
                <a:lnTo>
                  <a:pt x="10159" y="0"/>
                </a:lnTo>
                <a:close/>
              </a:path>
            </a:pathLst>
          </a:custGeom>
          <a:solidFill>
            <a:srgbClr val="FF5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330200" y="1447800"/>
            <a:ext cx="358140" cy="358140"/>
          </a:xfrm>
          <a:custGeom>
            <a:avLst/>
            <a:gdLst/>
            <a:ahLst/>
            <a:cxnLst/>
            <a:rect l="l" t="t" r="r" b="b"/>
            <a:pathLst>
              <a:path w="358140" h="358139">
                <a:moveTo>
                  <a:pt x="10159" y="0"/>
                </a:moveTo>
                <a:lnTo>
                  <a:pt x="0" y="0"/>
                </a:lnTo>
                <a:lnTo>
                  <a:pt x="358139" y="358139"/>
                </a:lnTo>
                <a:lnTo>
                  <a:pt x="358139" y="347980"/>
                </a:lnTo>
                <a:lnTo>
                  <a:pt x="10159" y="0"/>
                </a:lnTo>
                <a:close/>
              </a:path>
            </a:pathLst>
          </a:custGeom>
          <a:solidFill>
            <a:srgbClr val="FF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318770" y="1447800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70" h="369569">
                <a:moveTo>
                  <a:pt x="11429" y="0"/>
                </a:moveTo>
                <a:lnTo>
                  <a:pt x="0" y="0"/>
                </a:lnTo>
                <a:lnTo>
                  <a:pt x="369569" y="369569"/>
                </a:lnTo>
                <a:lnTo>
                  <a:pt x="369569" y="358139"/>
                </a:lnTo>
                <a:lnTo>
                  <a:pt x="11429" y="0"/>
                </a:lnTo>
                <a:close/>
              </a:path>
            </a:pathLst>
          </a:custGeom>
          <a:solidFill>
            <a:srgbClr val="FF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308609" y="1447800"/>
            <a:ext cx="379730" cy="379730"/>
          </a:xfrm>
          <a:custGeom>
            <a:avLst/>
            <a:gdLst/>
            <a:ahLst/>
            <a:cxnLst/>
            <a:rect l="l" t="t" r="r" b="b"/>
            <a:pathLst>
              <a:path w="379730" h="379730">
                <a:moveTo>
                  <a:pt x="10160" y="0"/>
                </a:moveTo>
                <a:lnTo>
                  <a:pt x="0" y="0"/>
                </a:lnTo>
                <a:lnTo>
                  <a:pt x="379730" y="379730"/>
                </a:lnTo>
                <a:lnTo>
                  <a:pt x="379730" y="369570"/>
                </a:lnTo>
                <a:lnTo>
                  <a:pt x="10160" y="0"/>
                </a:lnTo>
                <a:close/>
              </a:path>
            </a:pathLst>
          </a:custGeom>
          <a:solidFill>
            <a:srgbClr val="FF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299494" y="1447800"/>
            <a:ext cx="389255" cy="389890"/>
          </a:xfrm>
          <a:custGeom>
            <a:avLst/>
            <a:gdLst/>
            <a:ahLst/>
            <a:cxnLst/>
            <a:rect l="l" t="t" r="r" b="b"/>
            <a:pathLst>
              <a:path w="389255" h="389889">
                <a:moveTo>
                  <a:pt x="9115" y="0"/>
                </a:moveTo>
                <a:lnTo>
                  <a:pt x="0" y="0"/>
                </a:lnTo>
                <a:lnTo>
                  <a:pt x="388845" y="389847"/>
                </a:lnTo>
                <a:lnTo>
                  <a:pt x="388845" y="379730"/>
                </a:lnTo>
                <a:lnTo>
                  <a:pt x="9115" y="0"/>
                </a:lnTo>
                <a:close/>
              </a:path>
            </a:pathLst>
          </a:custGeom>
          <a:solidFill>
            <a:srgbClr val="FF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288290" y="1447800"/>
            <a:ext cx="400050" cy="400050"/>
          </a:xfrm>
          <a:custGeom>
            <a:avLst/>
            <a:gdLst/>
            <a:ahLst/>
            <a:cxnLst/>
            <a:rect l="l" t="t" r="r" b="b"/>
            <a:pathLst>
              <a:path w="400050" h="400050">
                <a:moveTo>
                  <a:pt x="11204" y="0"/>
                </a:moveTo>
                <a:lnTo>
                  <a:pt x="0" y="0"/>
                </a:lnTo>
                <a:lnTo>
                  <a:pt x="400050" y="400050"/>
                </a:lnTo>
                <a:lnTo>
                  <a:pt x="400050" y="389847"/>
                </a:lnTo>
                <a:lnTo>
                  <a:pt x="11204" y="0"/>
                </a:lnTo>
                <a:close/>
              </a:path>
            </a:pathLst>
          </a:custGeom>
          <a:solidFill>
            <a:srgbClr val="FF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278129" y="1447800"/>
            <a:ext cx="410209" cy="410209"/>
          </a:xfrm>
          <a:custGeom>
            <a:avLst/>
            <a:gdLst/>
            <a:ahLst/>
            <a:cxnLst/>
            <a:rect l="l" t="t" r="r" b="b"/>
            <a:pathLst>
              <a:path w="410209" h="410210">
                <a:moveTo>
                  <a:pt x="10159" y="0"/>
                </a:moveTo>
                <a:lnTo>
                  <a:pt x="0" y="0"/>
                </a:lnTo>
                <a:lnTo>
                  <a:pt x="410210" y="410210"/>
                </a:lnTo>
                <a:lnTo>
                  <a:pt x="410210" y="400050"/>
                </a:lnTo>
                <a:lnTo>
                  <a:pt x="10159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267970" y="1447800"/>
            <a:ext cx="420370" cy="420370"/>
          </a:xfrm>
          <a:custGeom>
            <a:avLst/>
            <a:gdLst/>
            <a:ahLst/>
            <a:cxnLst/>
            <a:rect l="l" t="t" r="r" b="b"/>
            <a:pathLst>
              <a:path w="420370" h="420369">
                <a:moveTo>
                  <a:pt x="10159" y="0"/>
                </a:moveTo>
                <a:lnTo>
                  <a:pt x="0" y="0"/>
                </a:lnTo>
                <a:lnTo>
                  <a:pt x="420369" y="420369"/>
                </a:lnTo>
                <a:lnTo>
                  <a:pt x="420369" y="410210"/>
                </a:lnTo>
                <a:lnTo>
                  <a:pt x="10159" y="0"/>
                </a:lnTo>
                <a:close/>
              </a:path>
            </a:pathLst>
          </a:custGeom>
          <a:solidFill>
            <a:srgbClr val="FF6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257809" y="1447800"/>
            <a:ext cx="430530" cy="422909"/>
          </a:xfrm>
          <a:custGeom>
            <a:avLst/>
            <a:gdLst/>
            <a:ahLst/>
            <a:cxnLst/>
            <a:rect l="l" t="t" r="r" b="b"/>
            <a:pathLst>
              <a:path w="430530" h="422910">
                <a:moveTo>
                  <a:pt x="10160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0529" y="422910"/>
                </a:lnTo>
                <a:lnTo>
                  <a:pt x="430530" y="420369"/>
                </a:lnTo>
                <a:lnTo>
                  <a:pt x="10160" y="0"/>
                </a:lnTo>
                <a:close/>
              </a:path>
            </a:pathLst>
          </a:custGeom>
          <a:solidFill>
            <a:srgbClr val="FF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247650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237490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7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227329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7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217170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207009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7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95579" y="14478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142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4339" y="422910"/>
                </a:lnTo>
                <a:lnTo>
                  <a:pt x="11429" y="0"/>
                </a:lnTo>
                <a:close/>
              </a:path>
            </a:pathLst>
          </a:custGeom>
          <a:solidFill>
            <a:srgbClr val="FF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85498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081" y="0"/>
                </a:moveTo>
                <a:lnTo>
                  <a:pt x="0" y="0"/>
                </a:lnTo>
                <a:lnTo>
                  <a:pt x="423999" y="422910"/>
                </a:lnTo>
                <a:lnTo>
                  <a:pt x="432991" y="422910"/>
                </a:lnTo>
                <a:lnTo>
                  <a:pt x="10081" y="0"/>
                </a:lnTo>
                <a:close/>
              </a:path>
            </a:pathLst>
          </a:custGeom>
          <a:solidFill>
            <a:srgbClr val="FF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75260" y="14478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0238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4238" y="422910"/>
                </a:lnTo>
                <a:lnTo>
                  <a:pt x="10238" y="0"/>
                </a:lnTo>
                <a:close/>
              </a:path>
            </a:pathLst>
          </a:custGeom>
          <a:solidFill>
            <a:srgbClr val="F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65100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8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54939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44779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34620" y="14478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8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27000" y="1447800"/>
            <a:ext cx="430530" cy="422909"/>
          </a:xfrm>
          <a:custGeom>
            <a:avLst/>
            <a:gdLst/>
            <a:ahLst/>
            <a:cxnLst/>
            <a:rect l="l" t="t" r="r" b="b"/>
            <a:pathLst>
              <a:path w="430530" h="422910">
                <a:moveTo>
                  <a:pt x="7619" y="0"/>
                </a:moveTo>
                <a:lnTo>
                  <a:pt x="0" y="0"/>
                </a:lnTo>
                <a:lnTo>
                  <a:pt x="0" y="2539"/>
                </a:lnTo>
                <a:lnTo>
                  <a:pt x="420370" y="422910"/>
                </a:lnTo>
                <a:lnTo>
                  <a:pt x="430530" y="422910"/>
                </a:lnTo>
                <a:lnTo>
                  <a:pt x="7619" y="0"/>
                </a:lnTo>
                <a:close/>
              </a:path>
            </a:pathLst>
          </a:custGeom>
          <a:solidFill>
            <a:srgbClr val="FF8C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27000" y="1450339"/>
            <a:ext cx="420370" cy="420370"/>
          </a:xfrm>
          <a:custGeom>
            <a:avLst/>
            <a:gdLst/>
            <a:ahLst/>
            <a:cxnLst/>
            <a:rect l="l" t="t" r="r" b="b"/>
            <a:pathLst>
              <a:path w="420370" h="420369">
                <a:moveTo>
                  <a:pt x="0" y="0"/>
                </a:moveTo>
                <a:lnTo>
                  <a:pt x="0" y="10160"/>
                </a:lnTo>
                <a:lnTo>
                  <a:pt x="410210" y="420370"/>
                </a:lnTo>
                <a:lnTo>
                  <a:pt x="420369" y="420370"/>
                </a:lnTo>
                <a:lnTo>
                  <a:pt x="0" y="0"/>
                </a:lnTo>
                <a:close/>
              </a:path>
            </a:pathLst>
          </a:custGeom>
          <a:solidFill>
            <a:srgbClr val="FF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27000" y="1460500"/>
            <a:ext cx="410209" cy="410209"/>
          </a:xfrm>
          <a:custGeom>
            <a:avLst/>
            <a:gdLst/>
            <a:ahLst/>
            <a:cxnLst/>
            <a:rect l="l" t="t" r="r" b="b"/>
            <a:pathLst>
              <a:path w="410209" h="410210">
                <a:moveTo>
                  <a:pt x="0" y="0"/>
                </a:moveTo>
                <a:lnTo>
                  <a:pt x="0" y="10160"/>
                </a:lnTo>
                <a:lnTo>
                  <a:pt x="400049" y="410210"/>
                </a:lnTo>
                <a:lnTo>
                  <a:pt x="410210" y="410210"/>
                </a:lnTo>
                <a:lnTo>
                  <a:pt x="0" y="0"/>
                </a:lnTo>
                <a:close/>
              </a:path>
            </a:pathLst>
          </a:custGeom>
          <a:solidFill>
            <a:srgbClr val="FF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27000" y="1470660"/>
            <a:ext cx="400050" cy="400050"/>
          </a:xfrm>
          <a:custGeom>
            <a:avLst/>
            <a:gdLst/>
            <a:ahLst/>
            <a:cxnLst/>
            <a:rect l="l" t="t" r="r" b="b"/>
            <a:pathLst>
              <a:path w="400050" h="400050">
                <a:moveTo>
                  <a:pt x="0" y="0"/>
                </a:moveTo>
                <a:lnTo>
                  <a:pt x="0" y="10160"/>
                </a:lnTo>
                <a:lnTo>
                  <a:pt x="389890" y="400050"/>
                </a:lnTo>
                <a:lnTo>
                  <a:pt x="400049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FF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27000" y="1480819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90" h="389889">
                <a:moveTo>
                  <a:pt x="0" y="0"/>
                </a:moveTo>
                <a:lnTo>
                  <a:pt x="0" y="10160"/>
                </a:lnTo>
                <a:lnTo>
                  <a:pt x="379730" y="389890"/>
                </a:lnTo>
                <a:lnTo>
                  <a:pt x="389890" y="389890"/>
                </a:lnTo>
                <a:lnTo>
                  <a:pt x="0" y="0"/>
                </a:lnTo>
                <a:close/>
              </a:path>
            </a:pathLst>
          </a:custGeom>
          <a:solidFill>
            <a:srgbClr val="FF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27000" y="1490980"/>
            <a:ext cx="379730" cy="379730"/>
          </a:xfrm>
          <a:custGeom>
            <a:avLst/>
            <a:gdLst/>
            <a:ahLst/>
            <a:cxnLst/>
            <a:rect l="l" t="t" r="r" b="b"/>
            <a:pathLst>
              <a:path w="379730" h="379730">
                <a:moveTo>
                  <a:pt x="0" y="0"/>
                </a:moveTo>
                <a:lnTo>
                  <a:pt x="0" y="11429"/>
                </a:lnTo>
                <a:lnTo>
                  <a:pt x="368300" y="379729"/>
                </a:lnTo>
                <a:lnTo>
                  <a:pt x="379730" y="379729"/>
                </a:lnTo>
                <a:lnTo>
                  <a:pt x="0" y="0"/>
                </a:lnTo>
                <a:close/>
              </a:path>
            </a:pathLst>
          </a:custGeom>
          <a:solidFill>
            <a:srgbClr val="FF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27000" y="1502410"/>
            <a:ext cx="368300" cy="368300"/>
          </a:xfrm>
          <a:custGeom>
            <a:avLst/>
            <a:gdLst/>
            <a:ahLst/>
            <a:cxnLst/>
            <a:rect l="l" t="t" r="r" b="b"/>
            <a:pathLst>
              <a:path w="368300" h="368300">
                <a:moveTo>
                  <a:pt x="0" y="0"/>
                </a:moveTo>
                <a:lnTo>
                  <a:pt x="0" y="8975"/>
                </a:lnTo>
                <a:lnTo>
                  <a:pt x="358401" y="368300"/>
                </a:lnTo>
                <a:lnTo>
                  <a:pt x="368300" y="368300"/>
                </a:lnTo>
                <a:lnTo>
                  <a:pt x="0" y="0"/>
                </a:lnTo>
                <a:close/>
              </a:path>
            </a:pathLst>
          </a:custGeom>
          <a:solidFill>
            <a:srgbClr val="FF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27000" y="1511385"/>
            <a:ext cx="358775" cy="359410"/>
          </a:xfrm>
          <a:custGeom>
            <a:avLst/>
            <a:gdLst/>
            <a:ahLst/>
            <a:cxnLst/>
            <a:rect l="l" t="t" r="r" b="b"/>
            <a:pathLst>
              <a:path w="358775" h="359410">
                <a:moveTo>
                  <a:pt x="0" y="0"/>
                </a:moveTo>
                <a:lnTo>
                  <a:pt x="0" y="11344"/>
                </a:lnTo>
                <a:lnTo>
                  <a:pt x="347980" y="359324"/>
                </a:lnTo>
                <a:lnTo>
                  <a:pt x="358401" y="359324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27000" y="1522730"/>
            <a:ext cx="347980" cy="347980"/>
          </a:xfrm>
          <a:custGeom>
            <a:avLst/>
            <a:gdLst/>
            <a:ahLst/>
            <a:cxnLst/>
            <a:rect l="l" t="t" r="r" b="b"/>
            <a:pathLst>
              <a:path w="347980" h="347980">
                <a:moveTo>
                  <a:pt x="0" y="0"/>
                </a:moveTo>
                <a:lnTo>
                  <a:pt x="0" y="10160"/>
                </a:lnTo>
                <a:lnTo>
                  <a:pt x="337819" y="347980"/>
                </a:lnTo>
                <a:lnTo>
                  <a:pt x="347980" y="347980"/>
                </a:lnTo>
                <a:lnTo>
                  <a:pt x="0" y="0"/>
                </a:lnTo>
                <a:close/>
              </a:path>
            </a:pathLst>
          </a:custGeom>
          <a:solidFill>
            <a:srgbClr val="FFA1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27000" y="1532889"/>
            <a:ext cx="337820" cy="337820"/>
          </a:xfrm>
          <a:custGeom>
            <a:avLst/>
            <a:gdLst/>
            <a:ahLst/>
            <a:cxnLst/>
            <a:rect l="l" t="t" r="r" b="b"/>
            <a:pathLst>
              <a:path w="337820" h="337819">
                <a:moveTo>
                  <a:pt x="0" y="0"/>
                </a:moveTo>
                <a:lnTo>
                  <a:pt x="0" y="10160"/>
                </a:lnTo>
                <a:lnTo>
                  <a:pt x="327660" y="337820"/>
                </a:lnTo>
                <a:lnTo>
                  <a:pt x="337819" y="337820"/>
                </a:lnTo>
                <a:lnTo>
                  <a:pt x="0" y="0"/>
                </a:lnTo>
                <a:close/>
              </a:path>
            </a:pathLst>
          </a:custGeom>
          <a:solidFill>
            <a:srgbClr val="FF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27000" y="1543050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59" h="327660">
                <a:moveTo>
                  <a:pt x="0" y="0"/>
                </a:moveTo>
                <a:lnTo>
                  <a:pt x="0" y="10160"/>
                </a:lnTo>
                <a:lnTo>
                  <a:pt x="317500" y="327660"/>
                </a:lnTo>
                <a:lnTo>
                  <a:pt x="327660" y="327660"/>
                </a:lnTo>
                <a:lnTo>
                  <a:pt x="0" y="0"/>
                </a:lnTo>
                <a:close/>
              </a:path>
            </a:pathLst>
          </a:custGeom>
          <a:solidFill>
            <a:srgbClr val="FFA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27000" y="155321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0" y="0"/>
                </a:moveTo>
                <a:lnTo>
                  <a:pt x="0" y="10160"/>
                </a:lnTo>
                <a:lnTo>
                  <a:pt x="307340" y="317500"/>
                </a:lnTo>
                <a:lnTo>
                  <a:pt x="317500" y="317500"/>
                </a:lnTo>
                <a:lnTo>
                  <a:pt x="0" y="0"/>
                </a:lnTo>
                <a:close/>
              </a:path>
            </a:pathLst>
          </a:custGeom>
          <a:solidFill>
            <a:srgbClr val="FF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27000" y="1563369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307340" h="307339">
                <a:moveTo>
                  <a:pt x="0" y="0"/>
                </a:moveTo>
                <a:lnTo>
                  <a:pt x="0" y="10159"/>
                </a:lnTo>
                <a:lnTo>
                  <a:pt x="297180" y="307339"/>
                </a:lnTo>
                <a:lnTo>
                  <a:pt x="307340" y="307339"/>
                </a:lnTo>
                <a:lnTo>
                  <a:pt x="0" y="0"/>
                </a:lnTo>
                <a:close/>
              </a:path>
            </a:pathLst>
          </a:custGeom>
          <a:solidFill>
            <a:srgbClr val="FF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27000" y="1573530"/>
            <a:ext cx="297180" cy="297180"/>
          </a:xfrm>
          <a:custGeom>
            <a:avLst/>
            <a:gdLst/>
            <a:ahLst/>
            <a:cxnLst/>
            <a:rect l="l" t="t" r="r" b="b"/>
            <a:pathLst>
              <a:path w="297180" h="297180">
                <a:moveTo>
                  <a:pt x="0" y="0"/>
                </a:moveTo>
                <a:lnTo>
                  <a:pt x="0" y="10160"/>
                </a:lnTo>
                <a:lnTo>
                  <a:pt x="287019" y="297180"/>
                </a:lnTo>
                <a:lnTo>
                  <a:pt x="297180" y="297180"/>
                </a:lnTo>
                <a:lnTo>
                  <a:pt x="0" y="0"/>
                </a:lnTo>
                <a:close/>
              </a:path>
            </a:pathLst>
          </a:custGeom>
          <a:solidFill>
            <a:srgbClr val="F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27000" y="1583689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19">
                <a:moveTo>
                  <a:pt x="0" y="0"/>
                </a:moveTo>
                <a:lnTo>
                  <a:pt x="0" y="10160"/>
                </a:lnTo>
                <a:lnTo>
                  <a:pt x="276860" y="287020"/>
                </a:lnTo>
                <a:lnTo>
                  <a:pt x="287019" y="287020"/>
                </a:lnTo>
                <a:lnTo>
                  <a:pt x="0" y="0"/>
                </a:lnTo>
                <a:close/>
              </a:path>
            </a:pathLst>
          </a:custGeom>
          <a:solidFill>
            <a:srgbClr val="FF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27000" y="1593850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60">
                <a:moveTo>
                  <a:pt x="0" y="0"/>
                </a:moveTo>
                <a:lnTo>
                  <a:pt x="0" y="10160"/>
                </a:lnTo>
                <a:lnTo>
                  <a:pt x="266700" y="276860"/>
                </a:lnTo>
                <a:lnTo>
                  <a:pt x="276860" y="276860"/>
                </a:lnTo>
                <a:lnTo>
                  <a:pt x="0" y="0"/>
                </a:lnTo>
                <a:close/>
              </a:path>
            </a:pathLst>
          </a:custGeom>
          <a:solidFill>
            <a:srgbClr val="FF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27000" y="1604010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0" y="0"/>
                </a:moveTo>
                <a:lnTo>
                  <a:pt x="0" y="11211"/>
                </a:lnTo>
                <a:lnTo>
                  <a:pt x="256147" y="266700"/>
                </a:lnTo>
                <a:lnTo>
                  <a:pt x="266700" y="266700"/>
                </a:lnTo>
                <a:lnTo>
                  <a:pt x="0" y="0"/>
                </a:lnTo>
                <a:close/>
              </a:path>
            </a:pathLst>
          </a:custGeom>
          <a:solidFill>
            <a:srgbClr val="FF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27000" y="1615221"/>
            <a:ext cx="256540" cy="255904"/>
          </a:xfrm>
          <a:custGeom>
            <a:avLst/>
            <a:gdLst/>
            <a:ahLst/>
            <a:cxnLst/>
            <a:rect l="l" t="t" r="r" b="b"/>
            <a:pathLst>
              <a:path w="256540" h="255905">
                <a:moveTo>
                  <a:pt x="0" y="0"/>
                </a:moveTo>
                <a:lnTo>
                  <a:pt x="0" y="10146"/>
                </a:lnTo>
                <a:lnTo>
                  <a:pt x="245974" y="255488"/>
                </a:lnTo>
                <a:lnTo>
                  <a:pt x="256147" y="255488"/>
                </a:lnTo>
                <a:lnTo>
                  <a:pt x="0" y="0"/>
                </a:lnTo>
                <a:close/>
              </a:path>
            </a:pathLst>
          </a:custGeom>
          <a:solidFill>
            <a:srgbClr val="FF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27000" y="1625368"/>
            <a:ext cx="245974" cy="2453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77875" y="990600"/>
            <a:ext cx="0" cy="1051560"/>
          </a:xfrm>
          <a:custGeom>
            <a:avLst/>
            <a:gdLst/>
            <a:ahLst/>
            <a:cxnLst/>
            <a:rect l="l" t="t" r="r" b="b"/>
            <a:pathLst>
              <a:path h="1051560">
                <a:moveTo>
                  <a:pt x="0" y="0"/>
                </a:moveTo>
                <a:lnTo>
                  <a:pt x="0" y="1051560"/>
                </a:lnTo>
              </a:path>
            </a:pathLst>
          </a:custGeom>
          <a:ln w="31750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85610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85242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84886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84518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84162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83794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834263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83070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82702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82346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81978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81622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81254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808863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80530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80162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79806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79438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79082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78714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78359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779906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77635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772668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769111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76542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76174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75819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754506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75095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747268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743711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74002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736473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73279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72923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72555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72199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718311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71462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711073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70739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4D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70383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70015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69659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692911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68935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685673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68211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67843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67487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67119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667511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66395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660273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65671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65303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649477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64579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64223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63855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63500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63131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62776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62407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62052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61683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61328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60960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60604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60236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59867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59512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59143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58788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58420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58064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57696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57327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56972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56603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56248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55892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AB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55524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55156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54800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54432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A7A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54076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53708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53352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52984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52616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A2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52260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51892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A0A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51536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51168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50812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50444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9C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500887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49720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49364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48996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98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48641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48272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969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47904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475487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47180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93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468249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464565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46101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9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45732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45377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45008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8D8D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44653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8C8C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44284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8B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43929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43561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43205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42837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42468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8686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42113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41744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41389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41021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828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406654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818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40297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9928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39573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9204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38849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8493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38125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7757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79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7401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787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7033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36677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767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6309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35953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747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5585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352170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727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4861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717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34493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707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4137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F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33769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334137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330454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326897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B6B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32321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319658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315976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686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31242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30873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305053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301497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6464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29781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63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294258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2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290576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28702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60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28333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279781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27609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27254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5C5C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268858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B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26530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26162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25793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254381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25069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24714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555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243458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45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239902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53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23622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232537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51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228981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50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225297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F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221742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218186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21450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C4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21082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B4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207263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203581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20002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48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19634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192786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18910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5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18542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181863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4343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178181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42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17462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170942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167386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163702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3E3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16014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60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156463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3C3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15290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B3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14922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145668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93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141986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383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138303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134746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3636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131063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127508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43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123825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120268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116586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11303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303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109346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105791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2E2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102108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98551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2C2C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94868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91186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2A2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87630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292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83946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30" h="34289">
                <a:moveTo>
                  <a:pt x="36830" y="0"/>
                </a:moveTo>
                <a:lnTo>
                  <a:pt x="36830" y="34289"/>
                </a:lnTo>
                <a:lnTo>
                  <a:pt x="0" y="34289"/>
                </a:lnTo>
                <a:lnTo>
                  <a:pt x="0" y="0"/>
                </a:lnTo>
                <a:lnTo>
                  <a:pt x="36830" y="0"/>
                </a:lnTo>
                <a:close/>
              </a:path>
            </a:pathLst>
          </a:custGeom>
          <a:solidFill>
            <a:srgbClr val="28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8039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272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76708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73151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69469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424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65913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622300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58546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212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54990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514350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59" y="0"/>
                </a:moveTo>
                <a:lnTo>
                  <a:pt x="35559" y="34289"/>
                </a:lnTo>
                <a:lnTo>
                  <a:pt x="0" y="34289"/>
                </a:lnTo>
                <a:lnTo>
                  <a:pt x="0" y="0"/>
                </a:lnTo>
                <a:lnTo>
                  <a:pt x="35559" y="0"/>
                </a:lnTo>
                <a:close/>
              </a:path>
            </a:pathLst>
          </a:custGeom>
          <a:solidFill>
            <a:srgbClr val="1F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477519" y="1780539"/>
            <a:ext cx="36830" cy="34290"/>
          </a:xfrm>
          <a:custGeom>
            <a:avLst/>
            <a:gdLst/>
            <a:ahLst/>
            <a:cxnLst/>
            <a:rect l="l" t="t" r="r" b="b"/>
            <a:pathLst>
              <a:path w="36829" h="34289">
                <a:moveTo>
                  <a:pt x="36829" y="0"/>
                </a:moveTo>
                <a:lnTo>
                  <a:pt x="36829" y="34289"/>
                </a:lnTo>
                <a:lnTo>
                  <a:pt x="0" y="34289"/>
                </a:lnTo>
                <a:lnTo>
                  <a:pt x="0" y="0"/>
                </a:lnTo>
                <a:lnTo>
                  <a:pt x="36829" y="0"/>
                </a:lnTo>
                <a:close/>
              </a:path>
            </a:pathLst>
          </a:custGeom>
          <a:solidFill>
            <a:srgbClr val="1E1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441959" y="1780539"/>
            <a:ext cx="35560" cy="34290"/>
          </a:xfrm>
          <a:custGeom>
            <a:avLst/>
            <a:gdLst/>
            <a:ahLst/>
            <a:cxnLst/>
            <a:rect l="l" t="t" r="r" b="b"/>
            <a:pathLst>
              <a:path w="35559" h="34289">
                <a:moveTo>
                  <a:pt x="35560" y="0"/>
                </a:moveTo>
                <a:lnTo>
                  <a:pt x="35560" y="34289"/>
                </a:lnTo>
                <a:lnTo>
                  <a:pt x="0" y="34289"/>
                </a:lnTo>
                <a:lnTo>
                  <a:pt x="0" y="0"/>
                </a:lnTo>
                <a:lnTo>
                  <a:pt x="35560" y="0"/>
                </a:lnTo>
                <a:close/>
              </a:path>
            </a:pathLst>
          </a:custGeom>
          <a:solidFill>
            <a:srgbClr val="1D1D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3390" y="276859"/>
            <a:ext cx="823721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3333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6589" y="1978659"/>
            <a:ext cx="7830820" cy="317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59" y="2546350"/>
            <a:ext cx="438150" cy="474980"/>
          </a:xfrm>
          <a:custGeom>
            <a:avLst/>
            <a:gdLst/>
            <a:ahLst/>
            <a:cxnLst/>
            <a:rect l="l" t="t" r="r" b="b"/>
            <a:pathLst>
              <a:path w="438150" h="474980">
                <a:moveTo>
                  <a:pt x="438150" y="0"/>
                </a:moveTo>
                <a:lnTo>
                  <a:pt x="0" y="0"/>
                </a:lnTo>
                <a:lnTo>
                  <a:pt x="0" y="474979"/>
                </a:lnTo>
                <a:lnTo>
                  <a:pt x="438150" y="474979"/>
                </a:lnTo>
                <a:lnTo>
                  <a:pt x="438150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186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AFA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4885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6F6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790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1F1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028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EDED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3294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E9E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631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E4E4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868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E0E0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1705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DCDC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471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D7D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710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D3D3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0114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CFCF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313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CACA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551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C6C6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98525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C2C2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153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BDB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391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B9B9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6935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B5B5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995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B0B0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233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ACAC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5344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A8A8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8360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A3A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0739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9F9F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3755" y="254507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9B9B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676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20">
            <a:solidFill>
              <a:srgbClr val="9696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915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9292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2165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8E8E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518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8989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755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8585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0575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8181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359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7C7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596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7878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8984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7474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200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6F6F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438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6B6B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7394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6767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040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6262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79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5E5E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5805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5A5A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881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5555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120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515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4215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4D4D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723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4848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9609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4444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2625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6350">
            <a:solidFill>
              <a:srgbClr val="404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5640" y="2545079"/>
            <a:ext cx="0" cy="422909"/>
          </a:xfrm>
          <a:custGeom>
            <a:avLst/>
            <a:gdLst/>
            <a:ahLst/>
            <a:cxnLst/>
            <a:rect l="l" t="t" r="r" b="b"/>
            <a:pathLst>
              <a:path h="422910">
                <a:moveTo>
                  <a:pt x="0" y="0"/>
                </a:moveTo>
                <a:lnTo>
                  <a:pt x="0" y="422910"/>
                </a:lnTo>
              </a:path>
            </a:pathLst>
          </a:custGeom>
          <a:ln w="7619">
            <a:solidFill>
              <a:srgbClr val="3B3B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4019" y="2967989"/>
            <a:ext cx="421640" cy="474980"/>
          </a:xfrm>
          <a:custGeom>
            <a:avLst/>
            <a:gdLst/>
            <a:ahLst/>
            <a:cxnLst/>
            <a:rect l="l" t="t" r="r" b="b"/>
            <a:pathLst>
              <a:path w="421640" h="474979">
                <a:moveTo>
                  <a:pt x="421639" y="0"/>
                </a:moveTo>
                <a:lnTo>
                  <a:pt x="0" y="0"/>
                </a:lnTo>
                <a:lnTo>
                  <a:pt x="0" y="474980"/>
                </a:lnTo>
                <a:lnTo>
                  <a:pt x="421639" y="474980"/>
                </a:lnTo>
                <a:lnTo>
                  <a:pt x="421639" y="0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4173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FF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3411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D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2712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FC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13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B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1251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FA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0490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9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97914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F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9093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F7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331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6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7568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5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6870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F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6171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F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5410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4648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F2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39494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F1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3251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F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2488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F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1790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EE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1091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ED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0330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C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568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EB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8694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EA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8171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9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7408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8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6646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E7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5948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E6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5250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6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4488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E5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726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4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027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E3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328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E2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566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E1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868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E0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0170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9408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E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8646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D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947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DC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7248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B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6486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A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5725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0264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D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4328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8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566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7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2803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6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21055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D5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1406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4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645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19">
            <a:solidFill>
              <a:srgbClr val="FFD3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8830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2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1844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6350">
            <a:solidFill>
              <a:srgbClr val="FFD1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84859" y="2967989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250"/>
                </a:lnTo>
              </a:path>
            </a:pathLst>
          </a:custGeom>
          <a:ln w="7620">
            <a:solidFill>
              <a:srgbClr val="FFD0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14959" y="2895600"/>
            <a:ext cx="246380" cy="246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4800" y="2895600"/>
            <a:ext cx="256540" cy="256540"/>
          </a:xfrm>
          <a:custGeom>
            <a:avLst/>
            <a:gdLst/>
            <a:ahLst/>
            <a:cxnLst/>
            <a:rect l="l" t="t" r="r" b="b"/>
            <a:pathLst>
              <a:path w="256540" h="256539">
                <a:moveTo>
                  <a:pt x="10159" y="0"/>
                </a:moveTo>
                <a:lnTo>
                  <a:pt x="0" y="0"/>
                </a:lnTo>
                <a:lnTo>
                  <a:pt x="256539" y="256539"/>
                </a:lnTo>
                <a:lnTo>
                  <a:pt x="256539" y="246380"/>
                </a:lnTo>
                <a:lnTo>
                  <a:pt x="10159" y="0"/>
                </a:lnTo>
                <a:close/>
              </a:path>
            </a:pathLst>
          </a:custGeom>
          <a:solidFill>
            <a:srgbClr val="FF3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4640" y="2895600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10160" y="0"/>
                </a:moveTo>
                <a:lnTo>
                  <a:pt x="0" y="0"/>
                </a:lnTo>
                <a:lnTo>
                  <a:pt x="266700" y="266700"/>
                </a:lnTo>
                <a:lnTo>
                  <a:pt x="266700" y="256539"/>
                </a:lnTo>
                <a:lnTo>
                  <a:pt x="10160" y="0"/>
                </a:lnTo>
                <a:close/>
              </a:path>
            </a:pathLst>
          </a:custGeom>
          <a:solidFill>
            <a:srgbClr val="FF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84479" y="2895600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59" h="276860">
                <a:moveTo>
                  <a:pt x="10159" y="0"/>
                </a:moveTo>
                <a:lnTo>
                  <a:pt x="0" y="0"/>
                </a:lnTo>
                <a:lnTo>
                  <a:pt x="276859" y="276860"/>
                </a:lnTo>
                <a:lnTo>
                  <a:pt x="276859" y="266700"/>
                </a:lnTo>
                <a:lnTo>
                  <a:pt x="10159" y="0"/>
                </a:lnTo>
                <a:close/>
              </a:path>
            </a:pathLst>
          </a:custGeom>
          <a:solidFill>
            <a:srgbClr val="FF43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320" y="2895600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19">
                <a:moveTo>
                  <a:pt x="10160" y="0"/>
                </a:moveTo>
                <a:lnTo>
                  <a:pt x="0" y="0"/>
                </a:lnTo>
                <a:lnTo>
                  <a:pt x="287020" y="287019"/>
                </a:lnTo>
                <a:lnTo>
                  <a:pt x="287020" y="276860"/>
                </a:lnTo>
                <a:lnTo>
                  <a:pt x="10160" y="0"/>
                </a:lnTo>
                <a:close/>
              </a:path>
            </a:pathLst>
          </a:custGeom>
          <a:solidFill>
            <a:srgbClr val="F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4159" y="2895600"/>
            <a:ext cx="297180" cy="297180"/>
          </a:xfrm>
          <a:custGeom>
            <a:avLst/>
            <a:gdLst/>
            <a:ahLst/>
            <a:cxnLst/>
            <a:rect l="l" t="t" r="r" b="b"/>
            <a:pathLst>
              <a:path w="297180" h="297180">
                <a:moveTo>
                  <a:pt x="10159" y="0"/>
                </a:moveTo>
                <a:lnTo>
                  <a:pt x="0" y="0"/>
                </a:lnTo>
                <a:lnTo>
                  <a:pt x="297180" y="297180"/>
                </a:lnTo>
                <a:lnTo>
                  <a:pt x="297180" y="287019"/>
                </a:lnTo>
                <a:lnTo>
                  <a:pt x="10159" y="0"/>
                </a:lnTo>
                <a:close/>
              </a:path>
            </a:pathLst>
          </a:custGeom>
          <a:solidFill>
            <a:srgbClr val="FF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4000" y="2895600"/>
            <a:ext cx="307340" cy="307340"/>
          </a:xfrm>
          <a:custGeom>
            <a:avLst/>
            <a:gdLst/>
            <a:ahLst/>
            <a:cxnLst/>
            <a:rect l="l" t="t" r="r" b="b"/>
            <a:pathLst>
              <a:path w="307340" h="307339">
                <a:moveTo>
                  <a:pt x="10159" y="0"/>
                </a:moveTo>
                <a:lnTo>
                  <a:pt x="0" y="0"/>
                </a:lnTo>
                <a:lnTo>
                  <a:pt x="307339" y="307339"/>
                </a:lnTo>
                <a:lnTo>
                  <a:pt x="307339" y="297180"/>
                </a:lnTo>
                <a:lnTo>
                  <a:pt x="10159" y="0"/>
                </a:lnTo>
                <a:close/>
              </a:path>
            </a:pathLst>
          </a:custGeom>
          <a:solidFill>
            <a:srgbClr val="FF4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3840" y="2895600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10160" y="0"/>
                </a:moveTo>
                <a:lnTo>
                  <a:pt x="0" y="0"/>
                </a:lnTo>
                <a:lnTo>
                  <a:pt x="317500" y="317500"/>
                </a:lnTo>
                <a:lnTo>
                  <a:pt x="317500" y="307339"/>
                </a:lnTo>
                <a:lnTo>
                  <a:pt x="10160" y="0"/>
                </a:lnTo>
                <a:close/>
              </a:path>
            </a:pathLst>
          </a:custGeom>
          <a:solidFill>
            <a:srgbClr val="FF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3679" y="2895600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59" h="327660">
                <a:moveTo>
                  <a:pt x="10159" y="0"/>
                </a:moveTo>
                <a:lnTo>
                  <a:pt x="0" y="0"/>
                </a:lnTo>
                <a:lnTo>
                  <a:pt x="327659" y="327660"/>
                </a:lnTo>
                <a:lnTo>
                  <a:pt x="327659" y="317500"/>
                </a:lnTo>
                <a:lnTo>
                  <a:pt x="10159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229" y="2895600"/>
            <a:ext cx="338455" cy="339090"/>
          </a:xfrm>
          <a:custGeom>
            <a:avLst/>
            <a:gdLst/>
            <a:ahLst/>
            <a:cxnLst/>
            <a:rect l="l" t="t" r="r" b="b"/>
            <a:pathLst>
              <a:path w="338455" h="339089">
                <a:moveTo>
                  <a:pt x="10450" y="0"/>
                </a:moveTo>
                <a:lnTo>
                  <a:pt x="0" y="0"/>
                </a:lnTo>
                <a:lnTo>
                  <a:pt x="338110" y="338981"/>
                </a:lnTo>
                <a:lnTo>
                  <a:pt x="338110" y="327660"/>
                </a:lnTo>
                <a:lnTo>
                  <a:pt x="10450" y="0"/>
                </a:lnTo>
                <a:close/>
              </a:path>
            </a:pathLst>
          </a:custGeom>
          <a:solidFill>
            <a:srgbClr val="FF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13359" y="2895600"/>
            <a:ext cx="347980" cy="347980"/>
          </a:xfrm>
          <a:custGeom>
            <a:avLst/>
            <a:gdLst/>
            <a:ahLst/>
            <a:cxnLst/>
            <a:rect l="l" t="t" r="r" b="b"/>
            <a:pathLst>
              <a:path w="347980" h="347980">
                <a:moveTo>
                  <a:pt x="9869" y="0"/>
                </a:moveTo>
                <a:lnTo>
                  <a:pt x="0" y="0"/>
                </a:lnTo>
                <a:lnTo>
                  <a:pt x="347980" y="347980"/>
                </a:lnTo>
                <a:lnTo>
                  <a:pt x="347979" y="338981"/>
                </a:lnTo>
                <a:lnTo>
                  <a:pt x="9869" y="0"/>
                </a:lnTo>
                <a:close/>
              </a:path>
            </a:pathLst>
          </a:custGeom>
          <a:solidFill>
            <a:srgbClr val="FF5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3200" y="2895600"/>
            <a:ext cx="358140" cy="358140"/>
          </a:xfrm>
          <a:custGeom>
            <a:avLst/>
            <a:gdLst/>
            <a:ahLst/>
            <a:cxnLst/>
            <a:rect l="l" t="t" r="r" b="b"/>
            <a:pathLst>
              <a:path w="358140" h="358139">
                <a:moveTo>
                  <a:pt x="10159" y="0"/>
                </a:moveTo>
                <a:lnTo>
                  <a:pt x="0" y="0"/>
                </a:lnTo>
                <a:lnTo>
                  <a:pt x="358139" y="358139"/>
                </a:lnTo>
                <a:lnTo>
                  <a:pt x="358139" y="347980"/>
                </a:lnTo>
                <a:lnTo>
                  <a:pt x="10159" y="0"/>
                </a:lnTo>
                <a:close/>
              </a:path>
            </a:pathLst>
          </a:custGeom>
          <a:solidFill>
            <a:srgbClr val="FF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3039" y="2895600"/>
            <a:ext cx="368300" cy="368300"/>
          </a:xfrm>
          <a:custGeom>
            <a:avLst/>
            <a:gdLst/>
            <a:ahLst/>
            <a:cxnLst/>
            <a:rect l="l" t="t" r="r" b="b"/>
            <a:pathLst>
              <a:path w="368300" h="368300">
                <a:moveTo>
                  <a:pt x="10160" y="0"/>
                </a:moveTo>
                <a:lnTo>
                  <a:pt x="0" y="0"/>
                </a:lnTo>
                <a:lnTo>
                  <a:pt x="368300" y="368300"/>
                </a:lnTo>
                <a:lnTo>
                  <a:pt x="368300" y="358139"/>
                </a:lnTo>
                <a:lnTo>
                  <a:pt x="10160" y="0"/>
                </a:lnTo>
                <a:close/>
              </a:path>
            </a:pathLst>
          </a:custGeom>
          <a:solidFill>
            <a:srgbClr val="FF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2879" y="2895600"/>
            <a:ext cx="378460" cy="378460"/>
          </a:xfrm>
          <a:custGeom>
            <a:avLst/>
            <a:gdLst/>
            <a:ahLst/>
            <a:cxnLst/>
            <a:rect l="l" t="t" r="r" b="b"/>
            <a:pathLst>
              <a:path w="378459" h="378460">
                <a:moveTo>
                  <a:pt x="10159" y="0"/>
                </a:moveTo>
                <a:lnTo>
                  <a:pt x="0" y="0"/>
                </a:lnTo>
                <a:lnTo>
                  <a:pt x="378459" y="378460"/>
                </a:lnTo>
                <a:lnTo>
                  <a:pt x="378459" y="368300"/>
                </a:lnTo>
                <a:lnTo>
                  <a:pt x="10159" y="0"/>
                </a:lnTo>
                <a:close/>
              </a:path>
            </a:pathLst>
          </a:custGeom>
          <a:solidFill>
            <a:srgbClr val="FF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72494" y="2895600"/>
            <a:ext cx="389255" cy="389890"/>
          </a:xfrm>
          <a:custGeom>
            <a:avLst/>
            <a:gdLst/>
            <a:ahLst/>
            <a:cxnLst/>
            <a:rect l="l" t="t" r="r" b="b"/>
            <a:pathLst>
              <a:path w="389255" h="389889">
                <a:moveTo>
                  <a:pt x="10385" y="0"/>
                </a:moveTo>
                <a:lnTo>
                  <a:pt x="0" y="0"/>
                </a:lnTo>
                <a:lnTo>
                  <a:pt x="388845" y="389847"/>
                </a:lnTo>
                <a:lnTo>
                  <a:pt x="388845" y="378460"/>
                </a:lnTo>
                <a:lnTo>
                  <a:pt x="10385" y="0"/>
                </a:lnTo>
                <a:close/>
              </a:path>
            </a:pathLst>
          </a:custGeom>
          <a:solidFill>
            <a:srgbClr val="FF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61289" y="2895600"/>
            <a:ext cx="400050" cy="400050"/>
          </a:xfrm>
          <a:custGeom>
            <a:avLst/>
            <a:gdLst/>
            <a:ahLst/>
            <a:cxnLst/>
            <a:rect l="l" t="t" r="r" b="b"/>
            <a:pathLst>
              <a:path w="400050" h="400050">
                <a:moveTo>
                  <a:pt x="11204" y="0"/>
                </a:moveTo>
                <a:lnTo>
                  <a:pt x="0" y="0"/>
                </a:lnTo>
                <a:lnTo>
                  <a:pt x="400050" y="400050"/>
                </a:lnTo>
                <a:lnTo>
                  <a:pt x="400050" y="389847"/>
                </a:lnTo>
                <a:lnTo>
                  <a:pt x="11204" y="0"/>
                </a:lnTo>
                <a:close/>
              </a:path>
            </a:pathLst>
          </a:custGeom>
          <a:solidFill>
            <a:srgbClr val="FF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0056" y="2895600"/>
            <a:ext cx="411480" cy="410845"/>
          </a:xfrm>
          <a:custGeom>
            <a:avLst/>
            <a:gdLst/>
            <a:ahLst/>
            <a:cxnLst/>
            <a:rect l="l" t="t" r="r" b="b"/>
            <a:pathLst>
              <a:path w="411480" h="410845">
                <a:moveTo>
                  <a:pt x="11233" y="0"/>
                </a:moveTo>
                <a:lnTo>
                  <a:pt x="0" y="0"/>
                </a:lnTo>
                <a:lnTo>
                  <a:pt x="411283" y="410226"/>
                </a:lnTo>
                <a:lnTo>
                  <a:pt x="411283" y="400050"/>
                </a:lnTo>
                <a:lnTo>
                  <a:pt x="11233" y="0"/>
                </a:lnTo>
                <a:close/>
              </a:path>
            </a:pathLst>
          </a:custGeom>
          <a:solidFill>
            <a:srgbClr val="FF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0970" y="2895600"/>
            <a:ext cx="420370" cy="420370"/>
          </a:xfrm>
          <a:custGeom>
            <a:avLst/>
            <a:gdLst/>
            <a:ahLst/>
            <a:cxnLst/>
            <a:rect l="l" t="t" r="r" b="b"/>
            <a:pathLst>
              <a:path w="420370" h="420370">
                <a:moveTo>
                  <a:pt x="9086" y="0"/>
                </a:moveTo>
                <a:lnTo>
                  <a:pt x="0" y="0"/>
                </a:lnTo>
                <a:lnTo>
                  <a:pt x="420370" y="420370"/>
                </a:lnTo>
                <a:lnTo>
                  <a:pt x="420370" y="410226"/>
                </a:lnTo>
                <a:lnTo>
                  <a:pt x="9086" y="0"/>
                </a:lnTo>
                <a:close/>
              </a:path>
            </a:pathLst>
          </a:custGeom>
          <a:solidFill>
            <a:srgbClr val="FF6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30810" y="2895600"/>
            <a:ext cx="430530" cy="422909"/>
          </a:xfrm>
          <a:custGeom>
            <a:avLst/>
            <a:gdLst/>
            <a:ahLst/>
            <a:cxnLst/>
            <a:rect l="l" t="t" r="r" b="b"/>
            <a:pathLst>
              <a:path w="43053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0529" y="422910"/>
                </a:lnTo>
                <a:lnTo>
                  <a:pt x="430529" y="420370"/>
                </a:lnTo>
                <a:lnTo>
                  <a:pt x="10159" y="0"/>
                </a:lnTo>
                <a:close/>
              </a:path>
            </a:pathLst>
          </a:custGeom>
          <a:solidFill>
            <a:srgbClr val="FF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9537" y="28956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1272" y="0"/>
                </a:moveTo>
                <a:lnTo>
                  <a:pt x="0" y="0"/>
                </a:lnTo>
                <a:lnTo>
                  <a:pt x="423999" y="422910"/>
                </a:lnTo>
                <a:lnTo>
                  <a:pt x="434182" y="422910"/>
                </a:lnTo>
                <a:lnTo>
                  <a:pt x="11272" y="0"/>
                </a:lnTo>
                <a:close/>
              </a:path>
            </a:pathLst>
          </a:custGeom>
          <a:solidFill>
            <a:srgbClr val="FF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9364" y="28956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0173" y="0"/>
                </a:moveTo>
                <a:lnTo>
                  <a:pt x="0" y="0"/>
                </a:lnTo>
                <a:lnTo>
                  <a:pt x="423999" y="422910"/>
                </a:lnTo>
                <a:lnTo>
                  <a:pt x="434173" y="422910"/>
                </a:lnTo>
                <a:lnTo>
                  <a:pt x="10173" y="0"/>
                </a:lnTo>
                <a:close/>
              </a:path>
            </a:pathLst>
          </a:custGeom>
          <a:solidFill>
            <a:srgbClr val="FF7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9190" y="28956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0173" y="0"/>
                </a:moveTo>
                <a:lnTo>
                  <a:pt x="0" y="0"/>
                </a:lnTo>
                <a:lnTo>
                  <a:pt x="423999" y="422910"/>
                </a:lnTo>
                <a:lnTo>
                  <a:pt x="434173" y="422910"/>
                </a:lnTo>
                <a:lnTo>
                  <a:pt x="10173" y="0"/>
                </a:lnTo>
                <a:close/>
              </a:path>
            </a:pathLst>
          </a:custGeom>
          <a:solidFill>
            <a:srgbClr val="FF7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8900" y="2895600"/>
            <a:ext cx="434340" cy="422909"/>
          </a:xfrm>
          <a:custGeom>
            <a:avLst/>
            <a:gdLst/>
            <a:ahLst/>
            <a:cxnLst/>
            <a:rect l="l" t="t" r="r" b="b"/>
            <a:pathLst>
              <a:path w="434340" h="422910">
                <a:moveTo>
                  <a:pt x="10290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4290" y="422910"/>
                </a:lnTo>
                <a:lnTo>
                  <a:pt x="10290" y="0"/>
                </a:lnTo>
                <a:close/>
              </a:path>
            </a:pathLst>
          </a:custGeom>
          <a:solidFill>
            <a:srgbClr val="FF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8739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7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580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419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8259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100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8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940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779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59" y="0"/>
                </a:moveTo>
                <a:lnTo>
                  <a:pt x="0" y="0"/>
                </a:lnTo>
                <a:lnTo>
                  <a:pt x="422909" y="422910"/>
                </a:lnTo>
                <a:lnTo>
                  <a:pt x="433069" y="422910"/>
                </a:lnTo>
                <a:lnTo>
                  <a:pt x="10159" y="0"/>
                </a:lnTo>
                <a:close/>
              </a:path>
            </a:pathLst>
          </a:custGeom>
          <a:solidFill>
            <a:srgbClr val="FF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20" y="2895600"/>
            <a:ext cx="433070" cy="422909"/>
          </a:xfrm>
          <a:custGeom>
            <a:avLst/>
            <a:gdLst/>
            <a:ahLst/>
            <a:cxnLst/>
            <a:rect l="l" t="t" r="r" b="b"/>
            <a:pathLst>
              <a:path w="433070" h="422910">
                <a:moveTo>
                  <a:pt x="10160" y="0"/>
                </a:moveTo>
                <a:lnTo>
                  <a:pt x="0" y="0"/>
                </a:lnTo>
                <a:lnTo>
                  <a:pt x="422910" y="422910"/>
                </a:lnTo>
                <a:lnTo>
                  <a:pt x="433070" y="422910"/>
                </a:lnTo>
                <a:lnTo>
                  <a:pt x="10160" y="0"/>
                </a:lnTo>
                <a:close/>
              </a:path>
            </a:pathLst>
          </a:custGeom>
          <a:solidFill>
            <a:srgbClr val="FF8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0" y="2895600"/>
            <a:ext cx="430530" cy="422909"/>
          </a:xfrm>
          <a:custGeom>
            <a:avLst/>
            <a:gdLst/>
            <a:ahLst/>
            <a:cxnLst/>
            <a:rect l="l" t="t" r="r" b="b"/>
            <a:pathLst>
              <a:path w="430530" h="422910">
                <a:moveTo>
                  <a:pt x="7619" y="0"/>
                </a:moveTo>
                <a:lnTo>
                  <a:pt x="0" y="0"/>
                </a:lnTo>
                <a:lnTo>
                  <a:pt x="0" y="2546"/>
                </a:lnTo>
                <a:lnTo>
                  <a:pt x="419282" y="422910"/>
                </a:lnTo>
                <a:lnTo>
                  <a:pt x="430530" y="422910"/>
                </a:lnTo>
                <a:lnTo>
                  <a:pt x="7619" y="0"/>
                </a:lnTo>
                <a:close/>
              </a:path>
            </a:pathLst>
          </a:custGeom>
          <a:solidFill>
            <a:srgbClr val="FF8C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2898146"/>
            <a:ext cx="419734" cy="420370"/>
          </a:xfrm>
          <a:custGeom>
            <a:avLst/>
            <a:gdLst/>
            <a:ahLst/>
            <a:cxnLst/>
            <a:rect l="l" t="t" r="r" b="b"/>
            <a:pathLst>
              <a:path w="419734" h="420370">
                <a:moveTo>
                  <a:pt x="0" y="0"/>
                </a:moveTo>
                <a:lnTo>
                  <a:pt x="0" y="10173"/>
                </a:lnTo>
                <a:lnTo>
                  <a:pt x="409135" y="420363"/>
                </a:lnTo>
                <a:lnTo>
                  <a:pt x="419282" y="420363"/>
                </a:lnTo>
                <a:lnTo>
                  <a:pt x="0" y="0"/>
                </a:lnTo>
                <a:close/>
              </a:path>
            </a:pathLst>
          </a:custGeom>
          <a:solidFill>
            <a:srgbClr val="FF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0" y="2908319"/>
            <a:ext cx="409575" cy="410209"/>
          </a:xfrm>
          <a:custGeom>
            <a:avLst/>
            <a:gdLst/>
            <a:ahLst/>
            <a:cxnLst/>
            <a:rect l="l" t="t" r="r" b="b"/>
            <a:pathLst>
              <a:path w="409575" h="410210">
                <a:moveTo>
                  <a:pt x="0" y="0"/>
                </a:moveTo>
                <a:lnTo>
                  <a:pt x="0" y="10140"/>
                </a:lnTo>
                <a:lnTo>
                  <a:pt x="400049" y="410190"/>
                </a:lnTo>
                <a:lnTo>
                  <a:pt x="409135" y="410190"/>
                </a:lnTo>
                <a:lnTo>
                  <a:pt x="0" y="0"/>
                </a:lnTo>
                <a:close/>
              </a:path>
            </a:pathLst>
          </a:custGeom>
          <a:solidFill>
            <a:srgbClr val="FF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0" y="2918460"/>
            <a:ext cx="400050" cy="400050"/>
          </a:xfrm>
          <a:custGeom>
            <a:avLst/>
            <a:gdLst/>
            <a:ahLst/>
            <a:cxnLst/>
            <a:rect l="l" t="t" r="r" b="b"/>
            <a:pathLst>
              <a:path w="400050" h="400050">
                <a:moveTo>
                  <a:pt x="0" y="0"/>
                </a:moveTo>
                <a:lnTo>
                  <a:pt x="0" y="10160"/>
                </a:lnTo>
                <a:lnTo>
                  <a:pt x="389890" y="400050"/>
                </a:lnTo>
                <a:lnTo>
                  <a:pt x="400049" y="400050"/>
                </a:lnTo>
                <a:lnTo>
                  <a:pt x="0" y="0"/>
                </a:lnTo>
                <a:close/>
              </a:path>
            </a:pathLst>
          </a:custGeom>
          <a:solidFill>
            <a:srgbClr val="FF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0" y="2928620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90" h="389889">
                <a:moveTo>
                  <a:pt x="0" y="0"/>
                </a:moveTo>
                <a:lnTo>
                  <a:pt x="0" y="10218"/>
                </a:lnTo>
                <a:lnTo>
                  <a:pt x="378695" y="389890"/>
                </a:lnTo>
                <a:lnTo>
                  <a:pt x="389890" y="389890"/>
                </a:lnTo>
                <a:lnTo>
                  <a:pt x="0" y="0"/>
                </a:lnTo>
                <a:close/>
              </a:path>
            </a:pathLst>
          </a:custGeom>
          <a:solidFill>
            <a:srgbClr val="FF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0" y="2938838"/>
            <a:ext cx="379095" cy="379730"/>
          </a:xfrm>
          <a:custGeom>
            <a:avLst/>
            <a:gdLst/>
            <a:ahLst/>
            <a:cxnLst/>
            <a:rect l="l" t="t" r="r" b="b"/>
            <a:pathLst>
              <a:path w="379095" h="379729">
                <a:moveTo>
                  <a:pt x="0" y="0"/>
                </a:moveTo>
                <a:lnTo>
                  <a:pt x="0" y="10173"/>
                </a:lnTo>
                <a:lnTo>
                  <a:pt x="368548" y="379671"/>
                </a:lnTo>
                <a:lnTo>
                  <a:pt x="378695" y="379671"/>
                </a:lnTo>
                <a:lnTo>
                  <a:pt x="0" y="0"/>
                </a:lnTo>
                <a:close/>
              </a:path>
            </a:pathLst>
          </a:custGeom>
          <a:solidFill>
            <a:srgbClr val="FF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0" y="2949012"/>
            <a:ext cx="368935" cy="369570"/>
          </a:xfrm>
          <a:custGeom>
            <a:avLst/>
            <a:gdLst/>
            <a:ahLst/>
            <a:cxnLst/>
            <a:rect l="l" t="t" r="r" b="b"/>
            <a:pathLst>
              <a:path w="368935" h="369570">
                <a:moveTo>
                  <a:pt x="0" y="0"/>
                </a:moveTo>
                <a:lnTo>
                  <a:pt x="0" y="10173"/>
                </a:lnTo>
                <a:lnTo>
                  <a:pt x="358401" y="369497"/>
                </a:lnTo>
                <a:lnTo>
                  <a:pt x="368548" y="369497"/>
                </a:lnTo>
                <a:lnTo>
                  <a:pt x="0" y="0"/>
                </a:lnTo>
                <a:close/>
              </a:path>
            </a:pathLst>
          </a:custGeom>
          <a:solidFill>
            <a:srgbClr val="FF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0" y="2959185"/>
            <a:ext cx="358775" cy="359410"/>
          </a:xfrm>
          <a:custGeom>
            <a:avLst/>
            <a:gdLst/>
            <a:ahLst/>
            <a:cxnLst/>
            <a:rect l="l" t="t" r="r" b="b"/>
            <a:pathLst>
              <a:path w="358775" h="359410">
                <a:moveTo>
                  <a:pt x="0" y="0"/>
                </a:moveTo>
                <a:lnTo>
                  <a:pt x="0" y="12513"/>
                </a:lnTo>
                <a:lnTo>
                  <a:pt x="347705" y="359324"/>
                </a:lnTo>
                <a:lnTo>
                  <a:pt x="358401" y="359324"/>
                </a:lnTo>
                <a:lnTo>
                  <a:pt x="0" y="0"/>
                </a:lnTo>
                <a:close/>
              </a:path>
            </a:pathLst>
          </a:custGeom>
          <a:solidFill>
            <a:srgbClr val="F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0" y="2971698"/>
            <a:ext cx="347980" cy="347345"/>
          </a:xfrm>
          <a:custGeom>
            <a:avLst/>
            <a:gdLst/>
            <a:ahLst/>
            <a:cxnLst/>
            <a:rect l="l" t="t" r="r" b="b"/>
            <a:pathLst>
              <a:path w="347980" h="347345">
                <a:moveTo>
                  <a:pt x="0" y="0"/>
                </a:moveTo>
                <a:lnTo>
                  <a:pt x="0" y="10146"/>
                </a:lnTo>
                <a:lnTo>
                  <a:pt x="337531" y="346811"/>
                </a:lnTo>
                <a:lnTo>
                  <a:pt x="347705" y="346811"/>
                </a:lnTo>
                <a:lnTo>
                  <a:pt x="0" y="0"/>
                </a:lnTo>
                <a:close/>
              </a:path>
            </a:pathLst>
          </a:custGeom>
          <a:solidFill>
            <a:srgbClr val="FFA1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0" y="2981845"/>
            <a:ext cx="337820" cy="337185"/>
          </a:xfrm>
          <a:custGeom>
            <a:avLst/>
            <a:gdLst/>
            <a:ahLst/>
            <a:cxnLst/>
            <a:rect l="l" t="t" r="r" b="b"/>
            <a:pathLst>
              <a:path w="337820" h="337185">
                <a:moveTo>
                  <a:pt x="0" y="0"/>
                </a:moveTo>
                <a:lnTo>
                  <a:pt x="0" y="10146"/>
                </a:lnTo>
                <a:lnTo>
                  <a:pt x="327358" y="336664"/>
                </a:lnTo>
                <a:lnTo>
                  <a:pt x="337531" y="336664"/>
                </a:lnTo>
                <a:lnTo>
                  <a:pt x="0" y="0"/>
                </a:lnTo>
                <a:close/>
              </a:path>
            </a:pathLst>
          </a:custGeom>
          <a:solidFill>
            <a:srgbClr val="FF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0" y="2991992"/>
            <a:ext cx="327660" cy="327025"/>
          </a:xfrm>
          <a:custGeom>
            <a:avLst/>
            <a:gdLst/>
            <a:ahLst/>
            <a:cxnLst/>
            <a:rect l="l" t="t" r="r" b="b"/>
            <a:pathLst>
              <a:path w="327660" h="327025">
                <a:moveTo>
                  <a:pt x="0" y="0"/>
                </a:moveTo>
                <a:lnTo>
                  <a:pt x="0" y="10146"/>
                </a:lnTo>
                <a:lnTo>
                  <a:pt x="317185" y="326517"/>
                </a:lnTo>
                <a:lnTo>
                  <a:pt x="327358" y="326517"/>
                </a:lnTo>
                <a:lnTo>
                  <a:pt x="0" y="0"/>
                </a:lnTo>
                <a:close/>
              </a:path>
            </a:pathLst>
          </a:custGeom>
          <a:solidFill>
            <a:srgbClr val="FFA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0" y="3002139"/>
            <a:ext cx="317500" cy="316865"/>
          </a:xfrm>
          <a:custGeom>
            <a:avLst/>
            <a:gdLst/>
            <a:ahLst/>
            <a:cxnLst/>
            <a:rect l="l" t="t" r="r" b="b"/>
            <a:pathLst>
              <a:path w="317500" h="316864">
                <a:moveTo>
                  <a:pt x="0" y="0"/>
                </a:moveTo>
                <a:lnTo>
                  <a:pt x="0" y="10146"/>
                </a:lnTo>
                <a:lnTo>
                  <a:pt x="307012" y="316370"/>
                </a:lnTo>
                <a:lnTo>
                  <a:pt x="317185" y="316370"/>
                </a:lnTo>
                <a:lnTo>
                  <a:pt x="0" y="0"/>
                </a:lnTo>
                <a:close/>
              </a:path>
            </a:pathLst>
          </a:custGeom>
          <a:solidFill>
            <a:srgbClr val="FF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0" y="3012286"/>
            <a:ext cx="307340" cy="306705"/>
          </a:xfrm>
          <a:custGeom>
            <a:avLst/>
            <a:gdLst/>
            <a:ahLst/>
            <a:cxnLst/>
            <a:rect l="l" t="t" r="r" b="b"/>
            <a:pathLst>
              <a:path w="307340" h="306704">
                <a:moveTo>
                  <a:pt x="0" y="0"/>
                </a:moveTo>
                <a:lnTo>
                  <a:pt x="0" y="10146"/>
                </a:lnTo>
                <a:lnTo>
                  <a:pt x="296839" y="306223"/>
                </a:lnTo>
                <a:lnTo>
                  <a:pt x="307012" y="306223"/>
                </a:lnTo>
                <a:lnTo>
                  <a:pt x="0" y="0"/>
                </a:lnTo>
                <a:close/>
              </a:path>
            </a:pathLst>
          </a:custGeom>
          <a:solidFill>
            <a:srgbClr val="FF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0" y="3022433"/>
            <a:ext cx="297180" cy="296545"/>
          </a:xfrm>
          <a:custGeom>
            <a:avLst/>
            <a:gdLst/>
            <a:ahLst/>
            <a:cxnLst/>
            <a:rect l="l" t="t" r="r" b="b"/>
            <a:pathLst>
              <a:path w="297180" h="296545">
                <a:moveTo>
                  <a:pt x="0" y="0"/>
                </a:moveTo>
                <a:lnTo>
                  <a:pt x="0" y="10146"/>
                </a:lnTo>
                <a:lnTo>
                  <a:pt x="286666" y="296076"/>
                </a:lnTo>
                <a:lnTo>
                  <a:pt x="296839" y="296076"/>
                </a:lnTo>
                <a:lnTo>
                  <a:pt x="0" y="0"/>
                </a:lnTo>
                <a:close/>
              </a:path>
            </a:pathLst>
          </a:custGeom>
          <a:solidFill>
            <a:srgbClr val="F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0" y="3032580"/>
            <a:ext cx="287020" cy="286385"/>
          </a:xfrm>
          <a:custGeom>
            <a:avLst/>
            <a:gdLst/>
            <a:ahLst/>
            <a:cxnLst/>
            <a:rect l="l" t="t" r="r" b="b"/>
            <a:pathLst>
              <a:path w="287020" h="286385">
                <a:moveTo>
                  <a:pt x="0" y="0"/>
                </a:moveTo>
                <a:lnTo>
                  <a:pt x="0" y="10339"/>
                </a:lnTo>
                <a:lnTo>
                  <a:pt x="275590" y="285929"/>
                </a:lnTo>
                <a:lnTo>
                  <a:pt x="286666" y="285929"/>
                </a:lnTo>
                <a:lnTo>
                  <a:pt x="0" y="0"/>
                </a:lnTo>
                <a:close/>
              </a:path>
            </a:pathLst>
          </a:custGeom>
          <a:solidFill>
            <a:srgbClr val="FF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0" y="3042920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90" h="275589">
                <a:moveTo>
                  <a:pt x="0" y="0"/>
                </a:moveTo>
                <a:lnTo>
                  <a:pt x="0" y="10160"/>
                </a:lnTo>
                <a:lnTo>
                  <a:pt x="265430" y="275590"/>
                </a:lnTo>
                <a:lnTo>
                  <a:pt x="275590" y="275590"/>
                </a:lnTo>
                <a:lnTo>
                  <a:pt x="0" y="0"/>
                </a:lnTo>
                <a:close/>
              </a:path>
            </a:pathLst>
          </a:custGeom>
          <a:solidFill>
            <a:srgbClr val="FF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0" y="3053079"/>
            <a:ext cx="265430" cy="265430"/>
          </a:xfrm>
          <a:custGeom>
            <a:avLst/>
            <a:gdLst/>
            <a:ahLst/>
            <a:cxnLst/>
            <a:rect l="l" t="t" r="r" b="b"/>
            <a:pathLst>
              <a:path w="265430" h="265429">
                <a:moveTo>
                  <a:pt x="0" y="0"/>
                </a:moveTo>
                <a:lnTo>
                  <a:pt x="0" y="10159"/>
                </a:lnTo>
                <a:lnTo>
                  <a:pt x="255270" y="265429"/>
                </a:lnTo>
                <a:lnTo>
                  <a:pt x="265430" y="265429"/>
                </a:lnTo>
                <a:lnTo>
                  <a:pt x="0" y="0"/>
                </a:lnTo>
                <a:close/>
              </a:path>
            </a:pathLst>
          </a:custGeom>
          <a:solidFill>
            <a:srgbClr val="FF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0" y="3063239"/>
            <a:ext cx="255270" cy="255270"/>
          </a:xfrm>
          <a:custGeom>
            <a:avLst/>
            <a:gdLst/>
            <a:ahLst/>
            <a:cxnLst/>
            <a:rect l="l" t="t" r="r" b="b"/>
            <a:pathLst>
              <a:path w="255270" h="255270">
                <a:moveTo>
                  <a:pt x="0" y="0"/>
                </a:moveTo>
                <a:lnTo>
                  <a:pt x="0" y="10160"/>
                </a:lnTo>
                <a:lnTo>
                  <a:pt x="245110" y="255270"/>
                </a:lnTo>
                <a:lnTo>
                  <a:pt x="255270" y="255270"/>
                </a:lnTo>
                <a:lnTo>
                  <a:pt x="0" y="0"/>
                </a:lnTo>
                <a:close/>
              </a:path>
            </a:pathLst>
          </a:custGeom>
          <a:solidFill>
            <a:srgbClr val="FF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3073400"/>
            <a:ext cx="245110" cy="245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0875" y="2438400"/>
            <a:ext cx="0" cy="1052830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31750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89380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8557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8176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7795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7414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70204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6639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6258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5877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5496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5115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4734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43406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3959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3578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3197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2816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24230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2042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1661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1280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0899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0518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0137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9756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9375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89813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8600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219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7838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7457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7076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66825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301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5920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5539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5158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4777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4396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40029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3621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3240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4D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2859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2478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2097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17041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13231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09421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05611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01801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97991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94055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9024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8643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8262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7881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7500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71068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67258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3448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59638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55828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52018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48080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427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046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3665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3284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2903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2522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21284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1747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6B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1366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0985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4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0604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0223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98297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9448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B0B0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9067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FA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686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305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DAD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7924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CA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75310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AB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7150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AA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6769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6388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6007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7A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5626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52322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4851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4470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4089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2A2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3708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1A1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327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A0A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2946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25525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2171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1790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C9C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1409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B9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1028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06349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0253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8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9872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9491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69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9110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8729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83489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3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79552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47574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7193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9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6812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F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6431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6050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D8D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56565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8C8C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5275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B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4894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4513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4132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3751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3370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686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29767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2595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2214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1833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28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1452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818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10590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0678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0297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9916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9535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9154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87730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83794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79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7998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87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7617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7236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67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68554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57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64617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747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6080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5699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27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5318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17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4937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707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4556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F6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4175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37947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34010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3020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B6B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2639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2258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96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1877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868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14832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1102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0721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0340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464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9959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3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9578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2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91972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88036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60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84226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0416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6606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2796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C5C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68858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5B5B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6504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A5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6123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5742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5361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75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980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4599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55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2188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45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38252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5353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3444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3063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1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682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50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3012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F4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19075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1526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1145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C4C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764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B4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383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002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96215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8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92277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474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8846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8465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5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8084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77037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343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73101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42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6929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6548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6167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5786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E3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5405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5024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C3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46431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B3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42493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38683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93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34873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83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31063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27253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636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23316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1950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43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1569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1188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0807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0426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303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00456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F2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96520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69" y="0"/>
                </a:moveTo>
                <a:lnTo>
                  <a:pt x="39369" y="57150"/>
                </a:lnTo>
                <a:lnTo>
                  <a:pt x="0" y="57150"/>
                </a:lnTo>
                <a:lnTo>
                  <a:pt x="0" y="0"/>
                </a:lnTo>
                <a:lnTo>
                  <a:pt x="39369" y="0"/>
                </a:lnTo>
                <a:close/>
              </a:path>
            </a:pathLst>
          </a:custGeom>
          <a:solidFill>
            <a:srgbClr val="2E2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9271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890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C2C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509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1280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A2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7343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69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2929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353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8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972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72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591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210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829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424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448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06730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67359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212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292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911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099" y="0"/>
                </a:moveTo>
                <a:lnTo>
                  <a:pt x="38099" y="57150"/>
                </a:lnTo>
                <a:lnTo>
                  <a:pt x="0" y="57150"/>
                </a:lnTo>
                <a:lnTo>
                  <a:pt x="0" y="0"/>
                </a:lnTo>
                <a:lnTo>
                  <a:pt x="38099" y="0"/>
                </a:lnTo>
                <a:close/>
              </a:path>
            </a:pathLst>
          </a:custGeom>
          <a:solidFill>
            <a:srgbClr val="1F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53059" y="3260090"/>
            <a:ext cx="38100" cy="57150"/>
          </a:xfrm>
          <a:custGeom>
            <a:avLst/>
            <a:gdLst/>
            <a:ahLst/>
            <a:cxnLst/>
            <a:rect l="l" t="t" r="r" b="b"/>
            <a:pathLst>
              <a:path w="38100" h="57150">
                <a:moveTo>
                  <a:pt x="38100" y="0"/>
                </a:moveTo>
                <a:lnTo>
                  <a:pt x="38100" y="57150"/>
                </a:lnTo>
                <a:lnTo>
                  <a:pt x="0" y="57150"/>
                </a:lnTo>
                <a:lnTo>
                  <a:pt x="0" y="0"/>
                </a:lnTo>
                <a:lnTo>
                  <a:pt x="38100" y="0"/>
                </a:lnTo>
                <a:close/>
              </a:path>
            </a:pathLst>
          </a:custGeom>
          <a:solidFill>
            <a:srgbClr val="1E1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13690" y="3260090"/>
            <a:ext cx="39370" cy="57150"/>
          </a:xfrm>
          <a:custGeom>
            <a:avLst/>
            <a:gdLst/>
            <a:ahLst/>
            <a:cxnLst/>
            <a:rect l="l" t="t" r="r" b="b"/>
            <a:pathLst>
              <a:path w="39370" h="57150">
                <a:moveTo>
                  <a:pt x="39370" y="0"/>
                </a:moveTo>
                <a:lnTo>
                  <a:pt x="39370" y="57150"/>
                </a:lnTo>
                <a:lnTo>
                  <a:pt x="0" y="57150"/>
                </a:lnTo>
                <a:lnTo>
                  <a:pt x="0" y="0"/>
                </a:lnTo>
                <a:lnTo>
                  <a:pt x="39370" y="0"/>
                </a:lnTo>
                <a:close/>
              </a:path>
            </a:pathLst>
          </a:custGeom>
          <a:solidFill>
            <a:srgbClr val="1D1D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600200" y="3429000"/>
            <a:ext cx="5603239" cy="3012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 txBox="1">
            <a:spLocks noGrp="1"/>
          </p:cNvSpPr>
          <p:nvPr>
            <p:ph type="title"/>
          </p:nvPr>
        </p:nvSpPr>
        <p:spPr>
          <a:xfrm>
            <a:off x="1600200" y="381000"/>
            <a:ext cx="6629400" cy="3829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 smtClean="0"/>
              <a:t>ESHAN COLLEGE OF </a:t>
            </a:r>
            <a:br>
              <a:rPr lang="en-US" sz="4000" dirty="0" smtClean="0"/>
            </a:br>
            <a:r>
              <a:rPr lang="en-US" sz="4000" dirty="0" smtClean="0"/>
              <a:t>ENGINEERING FARAH  MATHURA</a:t>
            </a:r>
            <a:br>
              <a:rPr lang="en-US" sz="4000" dirty="0" smtClean="0"/>
            </a:br>
            <a:r>
              <a:rPr lang="en-US" sz="4000" dirty="0" smtClean="0"/>
              <a:t>SUB- STEEL STRUCTURE</a:t>
            </a:r>
            <a:br>
              <a:rPr lang="en-US" sz="4000" dirty="0" smtClean="0"/>
            </a:br>
            <a:r>
              <a:rPr lang="en-US" sz="4000" dirty="0" smtClean="0"/>
              <a:t>NAME- ASHISH VERMA</a:t>
            </a:r>
            <a:br>
              <a:rPr lang="en-US" sz="4000" dirty="0" smtClean="0"/>
            </a:b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412305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4925" algn="l"/>
              </a:tabLst>
            </a:pPr>
            <a:r>
              <a:rPr dirty="0"/>
              <a:t>Mild</a:t>
            </a:r>
            <a:r>
              <a:rPr spc="25" dirty="0"/>
              <a:t> </a:t>
            </a:r>
            <a:r>
              <a:rPr spc="-5" dirty="0"/>
              <a:t>Steel	</a:t>
            </a:r>
            <a:r>
              <a:rPr dirty="0"/>
              <a:t>:</a:t>
            </a:r>
            <a:r>
              <a:rPr spc="-85" dirty="0"/>
              <a:t> </a:t>
            </a:r>
            <a:r>
              <a:rPr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12598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349377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400939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9839" y="452501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503935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739" y="2052320"/>
            <a:ext cx="7130415" cy="379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61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ahoma"/>
                <a:cs typeface="Tahoma"/>
              </a:rPr>
              <a:t>Used </a:t>
            </a:r>
            <a:r>
              <a:rPr sz="2800" dirty="0">
                <a:latin typeface="Tahoma"/>
                <a:cs typeface="Tahoma"/>
              </a:rPr>
              <a:t>as </a:t>
            </a:r>
            <a:r>
              <a:rPr sz="2800" spc="-5" dirty="0">
                <a:latin typeface="Tahoma"/>
                <a:cs typeface="Tahoma"/>
              </a:rPr>
              <a:t>rolled structural sections like I-  section; T-section; channel Section; angle  irons. Plates round and square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rods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M.S. Round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bars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ahoma"/>
                <a:cs typeface="Tahoma"/>
              </a:rPr>
              <a:t>Used </a:t>
            </a:r>
            <a:r>
              <a:rPr sz="2800" dirty="0">
                <a:latin typeface="Tahoma"/>
                <a:cs typeface="Tahoma"/>
              </a:rPr>
              <a:t>as </a:t>
            </a:r>
            <a:r>
              <a:rPr sz="2800" spc="-5" dirty="0">
                <a:latin typeface="Tahoma"/>
                <a:cs typeface="Tahoma"/>
              </a:rPr>
              <a:t>reinforcement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R.C.C.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ahoma"/>
                <a:cs typeface="Tahoma"/>
              </a:rPr>
              <a:t>M.S. tubes are used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structures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Plain </a:t>
            </a:r>
            <a:r>
              <a:rPr sz="2800" spc="-10" dirty="0">
                <a:latin typeface="Tahoma"/>
                <a:cs typeface="Tahoma"/>
              </a:rPr>
              <a:t>and </a:t>
            </a:r>
            <a:r>
              <a:rPr sz="2800" spc="-5" dirty="0">
                <a:latin typeface="Tahoma"/>
                <a:cs typeface="Tahoma"/>
              </a:rPr>
              <a:t>Corrugated </a:t>
            </a:r>
            <a:r>
              <a:rPr sz="2800" dirty="0">
                <a:latin typeface="Tahoma"/>
                <a:cs typeface="Tahoma"/>
              </a:rPr>
              <a:t>M.S. </a:t>
            </a:r>
            <a:r>
              <a:rPr sz="2800" spc="-5" dirty="0">
                <a:latin typeface="Tahoma"/>
                <a:cs typeface="Tahoma"/>
              </a:rPr>
              <a:t>Sheets are used in  roofing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52914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Medium Carbon</a:t>
            </a:r>
            <a:r>
              <a:rPr spc="-65" dirty="0"/>
              <a:t> </a:t>
            </a:r>
            <a:r>
              <a:rPr spc="-5" dirty="0"/>
              <a:t>Steel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64159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315594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367157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9839" y="418719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470154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9839" y="564387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2739" y="2480310"/>
            <a:ext cx="7215505" cy="354202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-5" dirty="0">
                <a:latin typeface="Tahoma"/>
                <a:cs typeface="Tahoma"/>
              </a:rPr>
              <a:t>Granular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structure</a:t>
            </a:r>
            <a:endParaRPr sz="2800">
              <a:latin typeface="Tahoma"/>
              <a:cs typeface="Tahoma"/>
            </a:endParaRPr>
          </a:p>
          <a:p>
            <a:pPr marL="12700" marR="2345055">
              <a:lnSpc>
                <a:spcPts val="4060"/>
              </a:lnSpc>
              <a:spcBef>
                <a:spcPts val="240"/>
              </a:spcBef>
            </a:pPr>
            <a:r>
              <a:rPr sz="2800" dirty="0">
                <a:latin typeface="Tahoma"/>
                <a:cs typeface="Tahoma"/>
              </a:rPr>
              <a:t>More </a:t>
            </a:r>
            <a:r>
              <a:rPr sz="2800" spc="-5" dirty="0">
                <a:latin typeface="Tahoma"/>
                <a:cs typeface="Tahoma"/>
              </a:rPr>
              <a:t>tough </a:t>
            </a:r>
            <a:r>
              <a:rPr sz="2800" dirty="0">
                <a:latin typeface="Tahoma"/>
                <a:cs typeface="Tahoma"/>
              </a:rPr>
              <a:t>&amp; </a:t>
            </a:r>
            <a:r>
              <a:rPr sz="2800" spc="-5" dirty="0">
                <a:latin typeface="Tahoma"/>
                <a:cs typeface="Tahoma"/>
              </a:rPr>
              <a:t>elastic than M.S.  Easier to harden </a:t>
            </a:r>
            <a:r>
              <a:rPr sz="2800" dirty="0">
                <a:latin typeface="Tahoma"/>
                <a:cs typeface="Tahoma"/>
              </a:rPr>
              <a:t>&amp;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temper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800" dirty="0">
                <a:latin typeface="Tahoma"/>
                <a:cs typeface="Tahoma"/>
              </a:rPr>
              <a:t>More </a:t>
            </a:r>
            <a:r>
              <a:rPr sz="2800" spc="-5" dirty="0">
                <a:latin typeface="Tahoma"/>
                <a:cs typeface="Tahoma"/>
              </a:rPr>
              <a:t>difficult </a:t>
            </a:r>
            <a:r>
              <a:rPr sz="2800" dirty="0">
                <a:latin typeface="Tahoma"/>
                <a:cs typeface="Tahoma"/>
              </a:rPr>
              <a:t>to to </a:t>
            </a:r>
            <a:r>
              <a:rPr sz="2800" spc="-5" dirty="0">
                <a:latin typeface="Tahoma"/>
                <a:cs typeface="Tahoma"/>
              </a:rPr>
              <a:t>forge </a:t>
            </a:r>
            <a:r>
              <a:rPr sz="2800" spc="-10" dirty="0">
                <a:latin typeface="Tahoma"/>
                <a:cs typeface="Tahoma"/>
              </a:rPr>
              <a:t>and </a:t>
            </a:r>
            <a:r>
              <a:rPr sz="2800" dirty="0">
                <a:latin typeface="Tahoma"/>
                <a:cs typeface="Tahoma"/>
              </a:rPr>
              <a:t>to </a:t>
            </a:r>
            <a:r>
              <a:rPr sz="2800" spc="-5" dirty="0">
                <a:latin typeface="Tahoma"/>
                <a:cs typeface="Tahoma"/>
              </a:rPr>
              <a:t>weld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90"/>
              </a:spcBef>
              <a:tabLst>
                <a:tab pos="4855210" algn="l"/>
              </a:tabLst>
            </a:pPr>
            <a:r>
              <a:rPr sz="2800" spc="-5" dirty="0">
                <a:latin typeface="Tahoma"/>
                <a:cs typeface="Tahoma"/>
              </a:rPr>
              <a:t>Stronger in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compression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than	in tension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9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  </a:t>
            </a:r>
            <a:r>
              <a:rPr sz="2800" spc="-5" dirty="0">
                <a:latin typeface="Tahoma"/>
                <a:cs typeface="Tahoma"/>
              </a:rPr>
              <a:t>shear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ahoma"/>
                <a:cs typeface="Tahoma"/>
              </a:rPr>
              <a:t>Withstands shocks and vibrations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better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700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Medium Carbon </a:t>
            </a:r>
            <a:r>
              <a:rPr spc="-5" dirty="0"/>
              <a:t>Steel </a:t>
            </a:r>
            <a:r>
              <a:rPr dirty="0"/>
              <a:t>:</a:t>
            </a:r>
            <a:r>
              <a:rPr spc="-30" dirty="0"/>
              <a:t> </a:t>
            </a:r>
            <a:r>
              <a:rPr dirty="0"/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13486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321183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958850" marR="429895">
              <a:lnSpc>
                <a:spcPct val="100000"/>
              </a:lnSpc>
              <a:spcBef>
                <a:spcPts val="100"/>
              </a:spcBef>
            </a:pPr>
            <a:r>
              <a:rPr dirty="0"/>
              <a:t>For making </a:t>
            </a:r>
            <a:r>
              <a:rPr spc="-5" dirty="0"/>
              <a:t>tools such </a:t>
            </a:r>
            <a:r>
              <a:rPr dirty="0"/>
              <a:t>as </a:t>
            </a:r>
            <a:r>
              <a:rPr spc="-5" dirty="0"/>
              <a:t>dills, </a:t>
            </a:r>
            <a:r>
              <a:rPr dirty="0"/>
              <a:t>files,  chisels</a:t>
            </a:r>
          </a:p>
          <a:p>
            <a:pPr marL="958850" marR="5080">
              <a:lnSpc>
                <a:spcPct val="100000"/>
              </a:lnSpc>
              <a:spcBef>
                <a:spcPts val="800"/>
              </a:spcBef>
            </a:pPr>
            <a:r>
              <a:rPr dirty="0"/>
              <a:t>Used for </a:t>
            </a:r>
            <a:r>
              <a:rPr spc="-5" dirty="0"/>
              <a:t>making those parts that </a:t>
            </a:r>
            <a:r>
              <a:rPr dirty="0"/>
              <a:t>ae  </a:t>
            </a:r>
            <a:r>
              <a:rPr spc="-5" dirty="0"/>
              <a:t>hard </a:t>
            </a:r>
            <a:r>
              <a:rPr dirty="0"/>
              <a:t>, </a:t>
            </a:r>
            <a:r>
              <a:rPr spc="-5" dirty="0"/>
              <a:t>tough and </a:t>
            </a:r>
            <a:r>
              <a:rPr dirty="0"/>
              <a:t>durable </a:t>
            </a:r>
            <a:r>
              <a:rPr spc="-5" dirty="0"/>
              <a:t>and </a:t>
            </a:r>
            <a:r>
              <a:rPr dirty="0"/>
              <a:t>capable  of </a:t>
            </a:r>
            <a:r>
              <a:rPr spc="-5" dirty="0"/>
              <a:t>withstanding shocks </a:t>
            </a:r>
            <a:r>
              <a:rPr dirty="0"/>
              <a:t>and</a:t>
            </a:r>
            <a:r>
              <a:rPr spc="-5" dirty="0"/>
              <a:t> vibrations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4474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High </a:t>
            </a:r>
            <a:r>
              <a:rPr spc="-5" dirty="0"/>
              <a:t>Carbon</a:t>
            </a:r>
            <a:r>
              <a:rPr spc="-35" dirty="0"/>
              <a:t> </a:t>
            </a:r>
            <a:r>
              <a:rPr spc="-5" dirty="0"/>
              <a:t>Steel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8661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350392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404367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9839" y="458342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512317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739" y="2002790"/>
            <a:ext cx="7049134" cy="39890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80"/>
              </a:spcBef>
            </a:pPr>
            <a:r>
              <a:rPr sz="3200" dirty="0">
                <a:latin typeface="Tahoma"/>
                <a:cs typeface="Tahoma"/>
              </a:rPr>
              <a:t>Increased </a:t>
            </a:r>
            <a:r>
              <a:rPr sz="3200" spc="-5" dirty="0">
                <a:latin typeface="Tahoma"/>
                <a:cs typeface="Tahoma"/>
              </a:rPr>
              <a:t>tensile strength </a:t>
            </a:r>
            <a:r>
              <a:rPr sz="3200" dirty="0">
                <a:latin typeface="Tahoma"/>
                <a:cs typeface="Tahoma"/>
              </a:rPr>
              <a:t>leads </a:t>
            </a:r>
            <a:r>
              <a:rPr sz="3200" spc="-5" dirty="0">
                <a:latin typeface="Tahoma"/>
                <a:cs typeface="Tahoma"/>
              </a:rPr>
              <a:t>to less  </a:t>
            </a:r>
            <a:r>
              <a:rPr sz="3200" dirty="0">
                <a:latin typeface="Tahoma"/>
                <a:cs typeface="Tahoma"/>
              </a:rPr>
              <a:t>weight of </a:t>
            </a:r>
            <a:r>
              <a:rPr sz="3200" spc="-5" dirty="0">
                <a:latin typeface="Tahoma"/>
                <a:cs typeface="Tahoma"/>
              </a:rPr>
              <a:t>it </a:t>
            </a:r>
            <a:r>
              <a:rPr sz="3200" dirty="0">
                <a:latin typeface="Tahoma"/>
                <a:cs typeface="Tahoma"/>
              </a:rPr>
              <a:t>being used as compared</a:t>
            </a:r>
            <a:r>
              <a:rPr sz="3200" spc="-1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to  </a:t>
            </a:r>
            <a:r>
              <a:rPr sz="3200" dirty="0">
                <a:latin typeface="Tahoma"/>
                <a:cs typeface="Tahoma"/>
              </a:rPr>
              <a:t>M.S.</a:t>
            </a:r>
            <a:endParaRPr sz="3200">
              <a:latin typeface="Tahoma"/>
              <a:cs typeface="Tahoma"/>
            </a:endParaRPr>
          </a:p>
          <a:p>
            <a:pPr marL="12700" marR="2406650">
              <a:lnSpc>
                <a:spcPct val="110700"/>
              </a:lnSpc>
            </a:pPr>
            <a:r>
              <a:rPr sz="3200" spc="-5" dirty="0">
                <a:latin typeface="Tahoma"/>
                <a:cs typeface="Tahoma"/>
              </a:rPr>
              <a:t>Structure </a:t>
            </a:r>
            <a:r>
              <a:rPr sz="3200" dirty="0">
                <a:latin typeface="Tahoma"/>
                <a:cs typeface="Tahoma"/>
              </a:rPr>
              <a:t>becomes </a:t>
            </a:r>
            <a:r>
              <a:rPr sz="3200" spc="-5" dirty="0">
                <a:latin typeface="Tahoma"/>
                <a:cs typeface="Tahoma"/>
              </a:rPr>
              <a:t>lighter  Resists corrosion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better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3606800" algn="l"/>
              </a:tabLst>
            </a:pPr>
            <a:r>
              <a:rPr sz="3200" dirty="0">
                <a:latin typeface="Tahoma"/>
                <a:cs typeface="Tahoma"/>
              </a:rPr>
              <a:t>Tougher and </a:t>
            </a:r>
            <a:r>
              <a:rPr sz="3200" spc="-5" dirty="0">
                <a:latin typeface="Tahoma"/>
                <a:cs typeface="Tahoma"/>
              </a:rPr>
              <a:t>more	elastic</a:t>
            </a:r>
            <a:endParaRPr sz="3200">
              <a:latin typeface="Tahoma"/>
              <a:cs typeface="Tahoma"/>
            </a:endParaRPr>
          </a:p>
          <a:p>
            <a:pPr marL="12700" marR="262255">
              <a:lnSpc>
                <a:spcPts val="3450"/>
              </a:lnSpc>
              <a:spcBef>
                <a:spcPts val="850"/>
              </a:spcBef>
            </a:pPr>
            <a:r>
              <a:rPr sz="3200" spc="-5" dirty="0">
                <a:latin typeface="Tahoma"/>
                <a:cs typeface="Tahoma"/>
              </a:rPr>
              <a:t>More brittle and less ductile than </a:t>
            </a:r>
            <a:r>
              <a:rPr sz="3200" dirty="0">
                <a:latin typeface="Tahoma"/>
                <a:cs typeface="Tahoma"/>
              </a:rPr>
              <a:t>mild  steel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800" y="4800600"/>
            <a:ext cx="53340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12407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</a:t>
            </a:r>
            <a:r>
              <a:rPr dirty="0"/>
              <a:t>eel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3870" y="208914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3870" y="345821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3870" y="439927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6770" y="2015490"/>
            <a:ext cx="5221605" cy="318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9265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ahoma"/>
                <a:cs typeface="Tahoma"/>
              </a:rPr>
              <a:t>Man made metal derived </a:t>
            </a:r>
            <a:r>
              <a:rPr sz="2800" dirty="0">
                <a:latin typeface="Tahoma"/>
                <a:cs typeface="Tahoma"/>
              </a:rPr>
              <a:t>from  </a:t>
            </a:r>
            <a:r>
              <a:rPr sz="2800" spc="-5" dirty="0">
                <a:latin typeface="Tahoma"/>
                <a:cs typeface="Tahoma"/>
              </a:rPr>
              <a:t>iron- which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its major  constituent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ahoma"/>
                <a:cs typeface="Tahoma"/>
              </a:rPr>
              <a:t>Remaining components </a:t>
            </a:r>
            <a:r>
              <a:rPr sz="2800" dirty="0">
                <a:latin typeface="Tahoma"/>
                <a:cs typeface="Tahoma"/>
              </a:rPr>
              <a:t>are </a:t>
            </a:r>
            <a:r>
              <a:rPr sz="2800" spc="-5" dirty="0">
                <a:latin typeface="Tahoma"/>
                <a:cs typeface="Tahoma"/>
              </a:rPr>
              <a:t>small  amounts </a:t>
            </a:r>
            <a:r>
              <a:rPr sz="2800" dirty="0">
                <a:latin typeface="Tahoma"/>
                <a:cs typeface="Tahoma"/>
              </a:rPr>
              <a:t>of </a:t>
            </a:r>
            <a:r>
              <a:rPr sz="2800" spc="-5" dirty="0">
                <a:latin typeface="Tahoma"/>
                <a:cs typeface="Tahoma"/>
              </a:rPr>
              <a:t>other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elements</a:t>
            </a:r>
            <a:endParaRPr sz="2800">
              <a:latin typeface="Tahoma"/>
              <a:cs typeface="Tahoma"/>
            </a:endParaRPr>
          </a:p>
          <a:p>
            <a:pPr marL="12700" marR="230504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Added to improve the quality </a:t>
            </a:r>
            <a:r>
              <a:rPr sz="2800" dirty="0">
                <a:latin typeface="Tahoma"/>
                <a:cs typeface="Tahoma"/>
              </a:rPr>
              <a:t>of  </a:t>
            </a:r>
            <a:r>
              <a:rPr sz="2800" spc="-5" dirty="0">
                <a:latin typeface="Tahoma"/>
                <a:cs typeface="Tahoma"/>
              </a:rPr>
              <a:t>steel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21634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7795" algn="l"/>
              </a:tabLst>
            </a:pPr>
            <a:r>
              <a:rPr spc="5" dirty="0"/>
              <a:t>Us</a:t>
            </a:r>
            <a:r>
              <a:rPr dirty="0"/>
              <a:t>ed	</a:t>
            </a:r>
            <a:r>
              <a:rPr spc="5" dirty="0"/>
              <a:t>as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13486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321183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958850" marR="5695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Basic </a:t>
            </a:r>
            <a:r>
              <a:rPr dirty="0"/>
              <a:t>products </a:t>
            </a:r>
            <a:r>
              <a:rPr spc="5" dirty="0"/>
              <a:t>of </a:t>
            </a:r>
            <a:r>
              <a:rPr dirty="0"/>
              <a:t>steel </a:t>
            </a:r>
            <a:r>
              <a:rPr spc="-5" dirty="0"/>
              <a:t>mill such</a:t>
            </a:r>
            <a:r>
              <a:rPr spc="-95" dirty="0"/>
              <a:t> </a:t>
            </a:r>
            <a:r>
              <a:rPr spc="-5" dirty="0"/>
              <a:t>as  </a:t>
            </a:r>
            <a:r>
              <a:rPr dirty="0"/>
              <a:t>plate, section </a:t>
            </a:r>
            <a:r>
              <a:rPr spc="-5" dirty="0"/>
              <a:t>and</a:t>
            </a:r>
            <a:r>
              <a:rPr spc="-30" dirty="0"/>
              <a:t> </a:t>
            </a:r>
            <a:r>
              <a:rPr dirty="0"/>
              <a:t>bars</a:t>
            </a:r>
          </a:p>
          <a:p>
            <a:pPr marL="958850" marR="5080">
              <a:lnSpc>
                <a:spcPct val="100000"/>
              </a:lnSpc>
              <a:spcBef>
                <a:spcPts val="800"/>
              </a:spcBef>
            </a:pPr>
            <a:r>
              <a:rPr spc="-5" dirty="0"/>
              <a:t>From this </a:t>
            </a:r>
            <a:r>
              <a:rPr dirty="0"/>
              <a:t>members </a:t>
            </a:r>
            <a:r>
              <a:rPr spc="-5" dirty="0"/>
              <a:t>are fabricated viz.  </a:t>
            </a:r>
            <a:r>
              <a:rPr dirty="0"/>
              <a:t>beams, girders, </a:t>
            </a:r>
            <a:r>
              <a:rPr spc="-5" dirty="0"/>
              <a:t>columns, struts, ties 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4556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5840" algn="l"/>
              </a:tabLst>
            </a:pPr>
            <a:r>
              <a:rPr spc="-5" dirty="0"/>
              <a:t>Steel</a:t>
            </a:r>
            <a:r>
              <a:rPr spc="15" dirty="0"/>
              <a:t> </a:t>
            </a:r>
            <a:r>
              <a:rPr dirty="0"/>
              <a:t>vs.	</a:t>
            </a:r>
            <a:r>
              <a:rPr spc="-5" dirty="0"/>
              <a:t>Cast</a:t>
            </a:r>
            <a:r>
              <a:rPr spc="-55" dirty="0"/>
              <a:t> </a:t>
            </a:r>
            <a:r>
              <a:rPr spc="-5" dirty="0"/>
              <a:t>Iron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12598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264159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358267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9839" y="4525010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5466079"/>
            <a:ext cx="1847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739" y="1963420"/>
            <a:ext cx="7061200" cy="38811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dirty="0">
                <a:latin typeface="Tahoma"/>
                <a:cs typeface="Tahoma"/>
              </a:rPr>
              <a:t>Up </a:t>
            </a:r>
            <a:r>
              <a:rPr sz="2800" spc="-5" dirty="0">
                <a:latin typeface="Tahoma"/>
                <a:cs typeface="Tahoma"/>
              </a:rPr>
              <a:t>to 1.5 </a:t>
            </a:r>
            <a:r>
              <a:rPr sz="2800" dirty="0">
                <a:latin typeface="Tahoma"/>
                <a:cs typeface="Tahoma"/>
              </a:rPr>
              <a:t>% </a:t>
            </a:r>
            <a:r>
              <a:rPr sz="2800" spc="-5" dirty="0">
                <a:latin typeface="Tahoma"/>
                <a:cs typeface="Tahoma"/>
              </a:rPr>
              <a:t>Carbon </a:t>
            </a:r>
            <a:r>
              <a:rPr sz="2800" dirty="0">
                <a:latin typeface="Tahoma"/>
                <a:cs typeface="Tahoma"/>
              </a:rPr>
              <a:t>combines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iron</a:t>
            </a:r>
            <a:endParaRPr sz="2800">
              <a:latin typeface="Tahoma"/>
              <a:cs typeface="Tahoma"/>
            </a:endParaRPr>
          </a:p>
          <a:p>
            <a:pPr marL="12700" marR="1174115">
              <a:lnSpc>
                <a:spcPct val="100000"/>
              </a:lnSpc>
              <a:spcBef>
                <a:spcPts val="700"/>
              </a:spcBef>
              <a:tabLst>
                <a:tab pos="3428365" algn="l"/>
              </a:tabLst>
            </a:pPr>
            <a:r>
              <a:rPr sz="2800" dirty="0">
                <a:latin typeface="Tahoma"/>
                <a:cs typeface="Tahoma"/>
              </a:rPr>
              <a:t>More </a:t>
            </a:r>
            <a:r>
              <a:rPr sz="2800" spc="-5" dirty="0">
                <a:latin typeface="Tahoma"/>
                <a:cs typeface="Tahoma"/>
              </a:rPr>
              <a:t>than </a:t>
            </a:r>
            <a:r>
              <a:rPr sz="2800" dirty="0">
                <a:latin typeface="Tahoma"/>
                <a:cs typeface="Tahoma"/>
              </a:rPr>
              <a:t>1.5 -4.5 % </a:t>
            </a:r>
            <a:r>
              <a:rPr sz="2800" spc="-5" dirty="0">
                <a:latin typeface="Tahoma"/>
                <a:cs typeface="Tahoma"/>
              </a:rPr>
              <a:t>present </a:t>
            </a:r>
            <a:r>
              <a:rPr sz="2800" dirty="0">
                <a:latin typeface="Tahoma"/>
                <a:cs typeface="Tahoma"/>
              </a:rPr>
              <a:t>as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free  graphite </a:t>
            </a:r>
            <a:r>
              <a:rPr sz="2800" dirty="0">
                <a:latin typeface="Tahoma"/>
                <a:cs typeface="Tahoma"/>
              </a:rPr>
              <a:t>–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known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as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cast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iron</a:t>
            </a:r>
            <a:endParaRPr sz="2800">
              <a:latin typeface="Tahoma"/>
              <a:cs typeface="Tahoma"/>
            </a:endParaRPr>
          </a:p>
          <a:p>
            <a:pPr marL="12700" marR="86677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Properties vary with the </a:t>
            </a:r>
            <a:r>
              <a:rPr sz="2800" spc="-10" dirty="0">
                <a:latin typeface="Tahoma"/>
                <a:cs typeface="Tahoma"/>
              </a:rPr>
              <a:t>varying </a:t>
            </a:r>
            <a:r>
              <a:rPr sz="2800" spc="-5" dirty="0">
                <a:latin typeface="Tahoma"/>
                <a:cs typeface="Tahoma"/>
              </a:rPr>
              <a:t>carbon  content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Tahoma"/>
                <a:cs typeface="Tahoma"/>
              </a:rPr>
              <a:t>Increasing carbon content produces increase  in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shear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strength</a:t>
            </a:r>
            <a:r>
              <a:rPr sz="2800" b="1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&amp;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hardness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Decreases the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ductility</a:t>
            </a:r>
            <a:r>
              <a:rPr sz="2800" b="1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and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toughness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669" y="231140"/>
            <a:ext cx="75634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Comparison between Cast Iron, Wrought </a:t>
            </a:r>
            <a:r>
              <a:rPr sz="2800" dirty="0"/>
              <a:t>Iron</a:t>
            </a:r>
            <a:r>
              <a:rPr sz="2800" spc="5" dirty="0"/>
              <a:t> </a:t>
            </a:r>
            <a:r>
              <a:rPr sz="2800" dirty="0"/>
              <a:t>&amp;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15669" y="657859"/>
            <a:ext cx="799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333398"/>
                </a:solidFill>
                <a:latin typeface="Tahoma"/>
                <a:cs typeface="Tahoma"/>
              </a:rPr>
              <a:t>S</a:t>
            </a:r>
            <a:r>
              <a:rPr sz="2800" spc="5" dirty="0">
                <a:solidFill>
                  <a:srgbClr val="333398"/>
                </a:solidFill>
                <a:latin typeface="Tahoma"/>
                <a:cs typeface="Tahoma"/>
              </a:rPr>
              <a:t>t</a:t>
            </a:r>
            <a:r>
              <a:rPr sz="2800" spc="-5" dirty="0">
                <a:solidFill>
                  <a:srgbClr val="333398"/>
                </a:solidFill>
                <a:latin typeface="Tahoma"/>
                <a:cs typeface="Tahoma"/>
              </a:rPr>
              <a:t>e</a:t>
            </a:r>
            <a:r>
              <a:rPr sz="2800" spc="5" dirty="0">
                <a:solidFill>
                  <a:srgbClr val="333398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333398"/>
                </a:solidFill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86600" y="4640579"/>
            <a:ext cx="1904364" cy="172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Comp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strength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Tahoma"/>
                <a:cs typeface="Tahoma"/>
              </a:rPr>
              <a:t>4.75 -25.2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tonnes/  sq cm</a:t>
            </a:r>
            <a:endParaRPr sz="1800">
              <a:latin typeface="Tahoma"/>
              <a:cs typeface="Tahoma"/>
            </a:endParaRPr>
          </a:p>
          <a:p>
            <a:pPr marL="12700" marR="3175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Tahoma"/>
                <a:cs typeface="Tahoma"/>
              </a:rPr>
              <a:t>Ultimate tensile  strength </a:t>
            </a:r>
            <a:r>
              <a:rPr sz="1800" spc="-10" dirty="0">
                <a:latin typeface="Tahoma"/>
                <a:cs typeface="Tahoma"/>
              </a:rPr>
              <a:t>is </a:t>
            </a:r>
            <a:r>
              <a:rPr sz="1800" spc="-5" dirty="0">
                <a:latin typeface="Tahoma"/>
                <a:cs typeface="Tahoma"/>
              </a:rPr>
              <a:t>5.51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to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ahoma"/>
                <a:cs typeface="Tahoma"/>
              </a:rPr>
              <a:t>11.02 </a:t>
            </a:r>
            <a:r>
              <a:rPr sz="1800" dirty="0">
                <a:latin typeface="Tahoma"/>
                <a:cs typeface="Tahoma"/>
              </a:rPr>
              <a:t>t </a:t>
            </a:r>
            <a:r>
              <a:rPr sz="1800" spc="-5" dirty="0">
                <a:latin typeface="Tahoma"/>
                <a:cs typeface="Tahoma"/>
              </a:rPr>
              <a:t>/sq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m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1729" y="4640579"/>
            <a:ext cx="1834514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compressive  strength </a:t>
            </a:r>
            <a:r>
              <a:rPr sz="1800" spc="-10" dirty="0">
                <a:latin typeface="Tahoma"/>
                <a:cs typeface="Tahoma"/>
              </a:rPr>
              <a:t>is </a:t>
            </a:r>
            <a:r>
              <a:rPr sz="1800" dirty="0">
                <a:latin typeface="Tahoma"/>
                <a:cs typeface="Tahoma"/>
              </a:rPr>
              <a:t>2.0  </a:t>
            </a:r>
            <a:r>
              <a:rPr sz="1800" spc="-5" dirty="0">
                <a:latin typeface="Tahoma"/>
                <a:cs typeface="Tahoma"/>
              </a:rPr>
              <a:t>tonnes/sq cm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and  </a:t>
            </a:r>
            <a:r>
              <a:rPr sz="1800" spc="-5" dirty="0">
                <a:latin typeface="Tahoma"/>
                <a:cs typeface="Tahoma"/>
              </a:rPr>
              <a:t>ultimate tensile  strength 3.15  tonnes/sq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cm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4640579"/>
            <a:ext cx="2180590" cy="1454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Comp.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strength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ahoma"/>
                <a:cs typeface="Tahoma"/>
              </a:rPr>
              <a:t>6.3-7.1 tonnes/sq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cm</a:t>
            </a:r>
            <a:endParaRPr sz="1800">
              <a:latin typeface="Tahoma"/>
              <a:cs typeface="Tahoma"/>
            </a:endParaRPr>
          </a:p>
          <a:p>
            <a:pPr marL="12700" marR="285115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Tahoma"/>
                <a:cs typeface="Tahoma"/>
              </a:rPr>
              <a:t>Ultimate tensile  strength 1.26 to  1.57tonnes/sq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cm.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7069" y="4640579"/>
            <a:ext cx="9880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Strength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86600" y="3726179"/>
            <a:ext cx="197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Can </a:t>
            </a:r>
            <a:r>
              <a:rPr sz="1800" spc="-5" dirty="0">
                <a:latin typeface="Tahoma"/>
                <a:cs typeface="Tahoma"/>
              </a:rPr>
              <a:t>be </a:t>
            </a:r>
            <a:r>
              <a:rPr sz="1800" dirty="0">
                <a:latin typeface="Tahoma"/>
                <a:cs typeface="Tahoma"/>
              </a:rPr>
              <a:t>hardened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&amp;  </a:t>
            </a:r>
            <a:r>
              <a:rPr sz="1800" spc="-5" dirty="0">
                <a:latin typeface="Tahoma"/>
                <a:cs typeface="Tahoma"/>
              </a:rPr>
              <a:t>tempered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1729" y="3726179"/>
            <a:ext cx="12560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Cannot be  hardened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  </a:t>
            </a:r>
            <a:r>
              <a:rPr sz="1800" spc="-5" dirty="0">
                <a:latin typeface="Tahoma"/>
                <a:cs typeface="Tahoma"/>
              </a:rPr>
              <a:t>tempered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4600" y="3726179"/>
            <a:ext cx="191388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Hard, hardened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by  </a:t>
            </a:r>
            <a:r>
              <a:rPr sz="1800" spc="-5" dirty="0">
                <a:latin typeface="Tahoma"/>
                <a:cs typeface="Tahoma"/>
              </a:rPr>
              <a:t>heating </a:t>
            </a:r>
            <a:r>
              <a:rPr sz="1800" dirty="0">
                <a:latin typeface="Tahoma"/>
                <a:cs typeface="Tahoma"/>
              </a:rPr>
              <a:t>&amp; sudden  </a:t>
            </a:r>
            <a:r>
              <a:rPr sz="1800" spc="-10" dirty="0">
                <a:latin typeface="Tahoma"/>
                <a:cs typeface="Tahoma"/>
              </a:rPr>
              <a:t>cooling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7069" y="3726179"/>
            <a:ext cx="10674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H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a</a:t>
            </a: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r</a:t>
            </a: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d</a:t>
            </a:r>
            <a:r>
              <a:rPr sz="2000" spc="-10" dirty="0">
                <a:solidFill>
                  <a:srgbClr val="3333CC"/>
                </a:solidFill>
                <a:latin typeface="Tahoma"/>
                <a:cs typeface="Tahoma"/>
              </a:rPr>
              <a:t>n</a:t>
            </a: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es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6600" y="2757170"/>
            <a:ext cx="1877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1300-1400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degree  Celsius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51729" y="2757170"/>
            <a:ext cx="1294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1500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degree  </a:t>
            </a:r>
            <a:r>
              <a:rPr sz="1800" spc="-5" dirty="0">
                <a:latin typeface="Tahoma"/>
                <a:cs typeface="Tahoma"/>
              </a:rPr>
              <a:t>Celsius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4600" y="2757170"/>
            <a:ext cx="205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1200 </a:t>
            </a:r>
            <a:r>
              <a:rPr sz="1800" dirty="0">
                <a:latin typeface="Tahoma"/>
                <a:cs typeface="Tahoma"/>
              </a:rPr>
              <a:t>degree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Celsius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7069" y="2757170"/>
            <a:ext cx="14820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Melting</a:t>
            </a:r>
            <a:r>
              <a:rPr sz="2000" spc="-5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point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86600" y="1785620"/>
            <a:ext cx="784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Midway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1729" y="1728470"/>
            <a:ext cx="1490980" cy="96266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spc="-5" dirty="0">
                <a:latin typeface="Tahoma"/>
                <a:cs typeface="Tahoma"/>
              </a:rPr>
              <a:t>Purest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Tahoma"/>
                <a:cs typeface="Tahoma"/>
              </a:rPr>
              <a:t>Contains </a:t>
            </a:r>
            <a:r>
              <a:rPr sz="1800" dirty="0">
                <a:latin typeface="Tahoma"/>
                <a:cs typeface="Tahoma"/>
              </a:rPr>
              <a:t>up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to  0.25%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carbon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4600" y="1785620"/>
            <a:ext cx="227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Crude form containing  </a:t>
            </a:r>
            <a:r>
              <a:rPr sz="1800" dirty="0">
                <a:latin typeface="Tahoma"/>
                <a:cs typeface="Tahoma"/>
              </a:rPr>
              <a:t>2-4%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carbon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7069" y="1785620"/>
            <a:ext cx="13703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c</a:t>
            </a:r>
            <a:r>
              <a:rPr sz="2000" spc="10" dirty="0">
                <a:solidFill>
                  <a:srgbClr val="3333CC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m</a:t>
            </a:r>
            <a:r>
              <a:rPr sz="2000" spc="-10" dirty="0">
                <a:solidFill>
                  <a:srgbClr val="3333CC"/>
                </a:solidFill>
                <a:latin typeface="Tahoma"/>
                <a:cs typeface="Tahoma"/>
              </a:rPr>
              <a:t>p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o</a:t>
            </a: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ition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14600" y="872490"/>
            <a:ext cx="525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9195" algn="l"/>
                <a:tab pos="4584065" algn="l"/>
              </a:tabLst>
            </a:pP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n	</a:t>
            </a: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W</a:t>
            </a:r>
            <a:r>
              <a:rPr sz="2400" spc="-1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400" spc="10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ht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ro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n	</a:t>
            </a:r>
            <a:r>
              <a:rPr sz="2400" spc="-1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ee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600" y="8382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600" y="17526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600" y="2722879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9600" y="369189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9600" y="460629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600" y="64008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9600" y="838200"/>
            <a:ext cx="0" cy="5562600"/>
          </a:xfrm>
          <a:custGeom>
            <a:avLst/>
            <a:gdLst/>
            <a:ahLst/>
            <a:cxnLst/>
            <a:rect l="l" t="t" r="r" b="b"/>
            <a:pathLst>
              <a:path h="5562600">
                <a:moveTo>
                  <a:pt x="0" y="0"/>
                </a:moveTo>
                <a:lnTo>
                  <a:pt x="0" y="55626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38400" y="838200"/>
            <a:ext cx="0" cy="5562600"/>
          </a:xfrm>
          <a:custGeom>
            <a:avLst/>
            <a:gdLst/>
            <a:ahLst/>
            <a:cxnLst/>
            <a:rect l="l" t="t" r="r" b="b"/>
            <a:pathLst>
              <a:path h="5562600">
                <a:moveTo>
                  <a:pt x="0" y="0"/>
                </a:moveTo>
                <a:lnTo>
                  <a:pt x="0" y="55626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75529" y="838200"/>
            <a:ext cx="0" cy="5562600"/>
          </a:xfrm>
          <a:custGeom>
            <a:avLst/>
            <a:gdLst/>
            <a:ahLst/>
            <a:cxnLst/>
            <a:rect l="l" t="t" r="r" b="b"/>
            <a:pathLst>
              <a:path h="5562600">
                <a:moveTo>
                  <a:pt x="0" y="0"/>
                </a:moveTo>
                <a:lnTo>
                  <a:pt x="0" y="55626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10400" y="838200"/>
            <a:ext cx="0" cy="5562600"/>
          </a:xfrm>
          <a:custGeom>
            <a:avLst/>
            <a:gdLst/>
            <a:ahLst/>
            <a:cxnLst/>
            <a:rect l="l" t="t" r="r" b="b"/>
            <a:pathLst>
              <a:path h="5562600">
                <a:moveTo>
                  <a:pt x="0" y="0"/>
                </a:moveTo>
                <a:lnTo>
                  <a:pt x="0" y="55626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838200"/>
            <a:ext cx="0" cy="5562600"/>
          </a:xfrm>
          <a:custGeom>
            <a:avLst/>
            <a:gdLst/>
            <a:ahLst/>
            <a:cxnLst/>
            <a:rect l="l" t="t" r="r" b="b"/>
            <a:pathLst>
              <a:path h="5562600">
                <a:moveTo>
                  <a:pt x="0" y="0"/>
                </a:moveTo>
                <a:lnTo>
                  <a:pt x="0" y="556260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7709" y="4338320"/>
            <a:ext cx="1572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Absorbs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shocks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5220" y="4338320"/>
            <a:ext cx="1369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ahoma"/>
                <a:cs typeface="Tahoma"/>
              </a:rPr>
              <a:t>Cannot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stand  </a:t>
            </a:r>
            <a:r>
              <a:rPr sz="1800" spc="-5" dirty="0">
                <a:latin typeface="Tahoma"/>
                <a:cs typeface="Tahoma"/>
              </a:rPr>
              <a:t>heavy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shocks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89" y="4338320"/>
            <a:ext cx="1679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Does not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absorb  shocks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430" y="4338320"/>
            <a:ext cx="15557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Reaction </a:t>
            </a: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to  </a:t>
            </a: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sudden</a:t>
            </a:r>
            <a:r>
              <a:rPr sz="2000" spc="-8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shock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7709" y="5368290"/>
            <a:ext cx="195516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Rapidly forged</a:t>
            </a:r>
            <a:r>
              <a:rPr sz="2000" spc="-6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welded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5220" y="5368290"/>
            <a:ext cx="1773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Easily </a:t>
            </a:r>
            <a:r>
              <a:rPr sz="2000" spc="-5" dirty="0">
                <a:latin typeface="Tahoma"/>
                <a:cs typeface="Tahoma"/>
              </a:rPr>
              <a:t>forged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welded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0189" y="5368290"/>
            <a:ext cx="183133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Brittle </a:t>
            </a:r>
            <a:r>
              <a:rPr sz="2000" dirty="0">
                <a:latin typeface="Tahoma"/>
                <a:cs typeface="Tahoma"/>
              </a:rPr>
              <a:t>and  </a:t>
            </a:r>
            <a:r>
              <a:rPr sz="2000" spc="-5" dirty="0">
                <a:latin typeface="Tahoma"/>
                <a:cs typeface="Tahoma"/>
              </a:rPr>
              <a:t>cannot </a:t>
            </a:r>
            <a:r>
              <a:rPr sz="2000" dirty="0">
                <a:latin typeface="Tahoma"/>
                <a:cs typeface="Tahoma"/>
              </a:rPr>
              <a:t>be  </a:t>
            </a:r>
            <a:r>
              <a:rPr sz="2000" spc="-5" dirty="0">
                <a:latin typeface="Tahoma"/>
                <a:cs typeface="Tahoma"/>
              </a:rPr>
              <a:t>welded </a:t>
            </a:r>
            <a:r>
              <a:rPr sz="2000" dirty="0">
                <a:latin typeface="Tahoma"/>
                <a:cs typeface="Tahoma"/>
              </a:rPr>
              <a:t>or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rolled  into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sheets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430" y="5368290"/>
            <a:ext cx="11188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Forging</a:t>
            </a:r>
            <a:r>
              <a:rPr sz="2000" spc="-8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&amp;  </a:t>
            </a: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Welding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7709" y="2908300"/>
            <a:ext cx="19577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Tough,</a:t>
            </a:r>
            <a:r>
              <a:rPr sz="2000" spc="-6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malleable  </a:t>
            </a:r>
            <a:r>
              <a:rPr sz="2000" dirty="0">
                <a:latin typeface="Tahoma"/>
                <a:cs typeface="Tahoma"/>
              </a:rPr>
              <a:t>&amp;</a:t>
            </a:r>
            <a:r>
              <a:rPr sz="2000" spc="-5" dirty="0">
                <a:latin typeface="Tahoma"/>
                <a:cs typeface="Tahoma"/>
              </a:rPr>
              <a:t> Ductile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5220" y="2908300"/>
            <a:ext cx="1980564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Tough,  </a:t>
            </a:r>
            <a:r>
              <a:rPr sz="2000" dirty="0">
                <a:latin typeface="Tahoma"/>
                <a:cs typeface="Tahoma"/>
              </a:rPr>
              <a:t>malleable,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ductile  </a:t>
            </a:r>
            <a:r>
              <a:rPr sz="2000" dirty="0">
                <a:latin typeface="Tahoma"/>
                <a:cs typeface="Tahoma"/>
              </a:rPr>
              <a:t>&amp; </a:t>
            </a:r>
            <a:r>
              <a:rPr sz="2000" spc="-5" dirty="0">
                <a:latin typeface="Tahoma"/>
                <a:cs typeface="Tahoma"/>
              </a:rPr>
              <a:t>moderately  </a:t>
            </a:r>
            <a:r>
              <a:rPr sz="2000" dirty="0">
                <a:latin typeface="Tahoma"/>
                <a:cs typeface="Tahoma"/>
              </a:rPr>
              <a:t>elastic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0189" y="2908300"/>
            <a:ext cx="19513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Brittle </a:t>
            </a:r>
            <a:r>
              <a:rPr sz="2000" dirty="0">
                <a:latin typeface="Tahoma"/>
                <a:cs typeface="Tahoma"/>
              </a:rPr>
              <a:t>&amp; cannot  </a:t>
            </a:r>
            <a:r>
              <a:rPr sz="2000" spc="-5" dirty="0">
                <a:latin typeface="Tahoma"/>
                <a:cs typeface="Tahoma"/>
              </a:rPr>
              <a:t>be welded </a:t>
            </a:r>
            <a:r>
              <a:rPr sz="2000" dirty="0">
                <a:latin typeface="Tahoma"/>
                <a:cs typeface="Tahoma"/>
              </a:rPr>
              <a:t>or  </a:t>
            </a:r>
            <a:r>
              <a:rPr sz="2000" spc="-5" dirty="0">
                <a:latin typeface="Tahoma"/>
                <a:cs typeface="Tahoma"/>
              </a:rPr>
              <a:t>rolled into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sheets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6430" y="2908300"/>
            <a:ext cx="19545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3333CC"/>
                </a:solidFill>
                <a:latin typeface="Tahoma"/>
                <a:cs typeface="Tahoma"/>
              </a:rPr>
              <a:t>Malleability&amp;Duct  ility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7709" y="2145029"/>
            <a:ext cx="13436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Rusts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easily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5220" y="2145029"/>
            <a:ext cx="18796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Rusts </a:t>
            </a:r>
            <a:r>
              <a:rPr sz="2000" spc="-5" dirty="0">
                <a:latin typeface="Tahoma"/>
                <a:cs typeface="Tahoma"/>
              </a:rPr>
              <a:t>more</a:t>
            </a:r>
            <a:r>
              <a:rPr sz="2000" spc="-6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than  Cast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Iron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90189" y="2145029"/>
            <a:ext cx="15417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Does </a:t>
            </a:r>
            <a:r>
              <a:rPr sz="2000" dirty="0">
                <a:latin typeface="Tahoma"/>
                <a:cs typeface="Tahoma"/>
              </a:rPr>
              <a:t>not</a:t>
            </a:r>
            <a:r>
              <a:rPr sz="2000" spc="-7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rust  easily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6430" y="2145029"/>
            <a:ext cx="8661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R</a:t>
            </a:r>
            <a:r>
              <a:rPr sz="2000" spc="-10" dirty="0">
                <a:solidFill>
                  <a:srgbClr val="3333CC"/>
                </a:solidFill>
                <a:latin typeface="Tahoma"/>
                <a:cs typeface="Tahoma"/>
              </a:rPr>
              <a:t>u</a:t>
            </a:r>
            <a:r>
              <a:rPr sz="2000" spc="5" dirty="0">
                <a:solidFill>
                  <a:srgbClr val="3333CC"/>
                </a:solidFill>
                <a:latin typeface="Tahoma"/>
                <a:cs typeface="Tahoma"/>
              </a:rPr>
              <a:t>s</a:t>
            </a:r>
            <a:r>
              <a:rPr sz="2000" spc="10" dirty="0">
                <a:solidFill>
                  <a:srgbClr val="3333CC"/>
                </a:solidFill>
                <a:latin typeface="Tahoma"/>
                <a:cs typeface="Tahoma"/>
              </a:rPr>
              <a:t>t</a:t>
            </a:r>
            <a:r>
              <a:rPr sz="2000" spc="-10" dirty="0">
                <a:solidFill>
                  <a:srgbClr val="3333CC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3333CC"/>
                </a:solidFill>
                <a:latin typeface="Tahoma"/>
                <a:cs typeface="Tahoma"/>
              </a:rPr>
              <a:t>ng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228089" y="471169"/>
            <a:ext cx="7257415" cy="109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165" marR="5080" indent="-1562100">
              <a:lnSpc>
                <a:spcPct val="146500"/>
              </a:lnSpc>
              <a:spcBef>
                <a:spcPts val="100"/>
              </a:spcBef>
              <a:tabLst>
                <a:tab pos="3719195" algn="l"/>
                <a:tab pos="5861685" algn="l"/>
              </a:tabLst>
            </a:pPr>
            <a:r>
              <a:rPr sz="2400" spc="-5" dirty="0"/>
              <a:t>Comparison between Cast Iron, </a:t>
            </a:r>
            <a:r>
              <a:rPr sz="2400" dirty="0"/>
              <a:t>Wrought Iron &amp; </a:t>
            </a:r>
            <a:r>
              <a:rPr sz="2400" spc="-5" dirty="0"/>
              <a:t>Steel  </a:t>
            </a:r>
            <a:r>
              <a:rPr sz="2400" spc="-5" dirty="0">
                <a:solidFill>
                  <a:srgbClr val="FF0000"/>
                </a:solidFill>
              </a:rPr>
              <a:t>Cast</a:t>
            </a:r>
            <a:r>
              <a:rPr sz="2400" spc="1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Iron	</a:t>
            </a:r>
            <a:r>
              <a:rPr sz="2400" dirty="0">
                <a:solidFill>
                  <a:srgbClr val="FF0000"/>
                </a:solidFill>
              </a:rPr>
              <a:t>Wrought</a:t>
            </a:r>
            <a:r>
              <a:rPr sz="2400" spc="10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iron	</a:t>
            </a:r>
            <a:r>
              <a:rPr sz="2400" spc="-5" dirty="0">
                <a:solidFill>
                  <a:srgbClr val="FF0000"/>
                </a:solidFill>
              </a:rPr>
              <a:t>Steel</a:t>
            </a:r>
            <a:endParaRPr sz="2400"/>
          </a:p>
        </p:txBody>
      </p:sp>
      <p:sp>
        <p:nvSpPr>
          <p:cNvPr id="19" name="object 19"/>
          <p:cNvSpPr/>
          <p:nvPr/>
        </p:nvSpPr>
        <p:spPr>
          <a:xfrm>
            <a:off x="570230" y="1143000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0230" y="2112010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0230" y="2875279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0230" y="4304029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0230" y="6643369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0230" y="1143000"/>
            <a:ext cx="0" cy="5500370"/>
          </a:xfrm>
          <a:custGeom>
            <a:avLst/>
            <a:gdLst/>
            <a:ahLst/>
            <a:cxnLst/>
            <a:rect l="l" t="t" r="r" b="b"/>
            <a:pathLst>
              <a:path h="5500370">
                <a:moveTo>
                  <a:pt x="0" y="0"/>
                </a:moveTo>
                <a:lnTo>
                  <a:pt x="0" y="550037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12720" y="1143000"/>
            <a:ext cx="0" cy="5500370"/>
          </a:xfrm>
          <a:custGeom>
            <a:avLst/>
            <a:gdLst/>
            <a:ahLst/>
            <a:cxnLst/>
            <a:rect l="l" t="t" r="r" b="b"/>
            <a:pathLst>
              <a:path h="5500370">
                <a:moveTo>
                  <a:pt x="0" y="0"/>
                </a:moveTo>
                <a:lnTo>
                  <a:pt x="0" y="550037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57750" y="1143000"/>
            <a:ext cx="0" cy="5500370"/>
          </a:xfrm>
          <a:custGeom>
            <a:avLst/>
            <a:gdLst/>
            <a:ahLst/>
            <a:cxnLst/>
            <a:rect l="l" t="t" r="r" b="b"/>
            <a:pathLst>
              <a:path h="5500370">
                <a:moveTo>
                  <a:pt x="0" y="0"/>
                </a:moveTo>
                <a:lnTo>
                  <a:pt x="0" y="550037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01509" y="1143000"/>
            <a:ext cx="0" cy="5500370"/>
          </a:xfrm>
          <a:custGeom>
            <a:avLst/>
            <a:gdLst/>
            <a:ahLst/>
            <a:cxnLst/>
            <a:rect l="l" t="t" r="r" b="b"/>
            <a:pathLst>
              <a:path h="5500370">
                <a:moveTo>
                  <a:pt x="0" y="0"/>
                </a:moveTo>
                <a:lnTo>
                  <a:pt x="0" y="550037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1143000"/>
            <a:ext cx="0" cy="5500370"/>
          </a:xfrm>
          <a:custGeom>
            <a:avLst/>
            <a:gdLst/>
            <a:ahLst/>
            <a:cxnLst/>
            <a:rect l="l" t="t" r="r" b="b"/>
            <a:pathLst>
              <a:path h="5500370">
                <a:moveTo>
                  <a:pt x="0" y="0"/>
                </a:moveTo>
                <a:lnTo>
                  <a:pt x="0" y="550037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0230" y="5334000"/>
            <a:ext cx="8573770" cy="0"/>
          </a:xfrm>
          <a:custGeom>
            <a:avLst/>
            <a:gdLst/>
            <a:ahLst/>
            <a:cxnLst/>
            <a:rect l="l" t="t" r="r" b="b"/>
            <a:pathLst>
              <a:path w="8573770">
                <a:moveTo>
                  <a:pt x="0" y="0"/>
                </a:moveTo>
                <a:lnTo>
                  <a:pt x="857377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793750"/>
            <a:ext cx="72586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Comparison </a:t>
            </a:r>
            <a:r>
              <a:rPr sz="2400" spc="-5" dirty="0"/>
              <a:t>between Cast Iron, </a:t>
            </a:r>
            <a:r>
              <a:rPr sz="2400" dirty="0"/>
              <a:t>Wrought Iron &amp;</a:t>
            </a:r>
            <a:r>
              <a:rPr sz="2400" spc="25" dirty="0"/>
              <a:t> </a:t>
            </a:r>
            <a:r>
              <a:rPr sz="2400" spc="-5" dirty="0"/>
              <a:t>Steel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821169" y="2108200"/>
            <a:ext cx="1753870" cy="442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Used </a:t>
            </a:r>
            <a:r>
              <a:rPr sz="2000" spc="5" dirty="0">
                <a:latin typeface="Tahoma"/>
                <a:cs typeface="Tahoma"/>
              </a:rPr>
              <a:t>as  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5" dirty="0">
                <a:latin typeface="Tahoma"/>
                <a:cs typeface="Tahoma"/>
              </a:rPr>
              <a:t>i</a:t>
            </a:r>
            <a:r>
              <a:rPr sz="2000" b="1" spc="5" dirty="0">
                <a:latin typeface="Tahoma"/>
                <a:cs typeface="Tahoma"/>
              </a:rPr>
              <a:t>n</a:t>
            </a:r>
            <a:r>
              <a:rPr sz="2000" b="1" spc="-5" dirty="0">
                <a:latin typeface="Tahoma"/>
                <a:cs typeface="Tahoma"/>
              </a:rPr>
              <a:t>f</a:t>
            </a:r>
            <a:r>
              <a:rPr sz="2000" b="1" spc="5" dirty="0">
                <a:latin typeface="Tahoma"/>
                <a:cs typeface="Tahoma"/>
              </a:rPr>
              <a:t>o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spc="5" dirty="0">
                <a:latin typeface="Tahoma"/>
                <a:cs typeface="Tahoma"/>
              </a:rPr>
              <a:t>c</a:t>
            </a:r>
            <a:r>
              <a:rPr sz="2000" b="1" dirty="0">
                <a:latin typeface="Tahoma"/>
                <a:cs typeface="Tahoma"/>
              </a:rPr>
              <a:t>em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n  t </a:t>
            </a:r>
            <a:r>
              <a:rPr sz="2000" dirty="0">
                <a:latin typeface="Tahoma"/>
                <a:cs typeface="Tahoma"/>
              </a:rPr>
              <a:t>in </a:t>
            </a:r>
            <a:r>
              <a:rPr sz="2000" spc="-5" dirty="0">
                <a:latin typeface="Tahoma"/>
                <a:cs typeface="Tahoma"/>
              </a:rPr>
              <a:t>R.B. </a:t>
            </a:r>
            <a:r>
              <a:rPr sz="2000" dirty="0">
                <a:latin typeface="Tahoma"/>
                <a:cs typeface="Tahoma"/>
              </a:rPr>
              <a:t>&amp;  </a:t>
            </a:r>
            <a:r>
              <a:rPr sz="2000" spc="-5" dirty="0">
                <a:latin typeface="Tahoma"/>
                <a:cs typeface="Tahoma"/>
              </a:rPr>
              <a:t>R.C.C.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99"/>
              </a:lnSpc>
              <a:spcBef>
                <a:spcPts val="495"/>
              </a:spcBef>
            </a:pPr>
            <a:r>
              <a:rPr sz="2000" dirty="0">
                <a:latin typeface="Tahoma"/>
                <a:cs typeface="Tahoma"/>
              </a:rPr>
              <a:t>Used in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making  </a:t>
            </a:r>
            <a:r>
              <a:rPr sz="2000" b="1" spc="-5" dirty="0">
                <a:latin typeface="Tahoma"/>
                <a:cs typeface="Tahoma"/>
              </a:rPr>
              <a:t>St. members,  </a:t>
            </a:r>
            <a:r>
              <a:rPr sz="2000" b="1" dirty="0">
                <a:latin typeface="Tahoma"/>
                <a:cs typeface="Tahoma"/>
              </a:rPr>
              <a:t>bolts, </a:t>
            </a:r>
            <a:r>
              <a:rPr sz="2000" b="1" spc="-5" dirty="0">
                <a:latin typeface="Tahoma"/>
                <a:cs typeface="Tahoma"/>
              </a:rPr>
              <a:t>rivets  and sheets  </a:t>
            </a:r>
            <a:r>
              <a:rPr sz="2000" spc="-5" dirty="0">
                <a:latin typeface="Tahoma"/>
                <a:cs typeface="Tahoma"/>
              </a:rPr>
              <a:t>(plain </a:t>
            </a:r>
            <a:r>
              <a:rPr sz="2000" dirty="0">
                <a:latin typeface="Tahoma"/>
                <a:cs typeface="Tahoma"/>
              </a:rPr>
              <a:t>and  </a:t>
            </a:r>
            <a:r>
              <a:rPr sz="2000" spc="-5" dirty="0">
                <a:latin typeface="Tahoma"/>
                <a:cs typeface="Tahoma"/>
              </a:rPr>
              <a:t>corrugated)</a:t>
            </a:r>
            <a:endParaRPr sz="2000">
              <a:latin typeface="Tahoma"/>
              <a:cs typeface="Tahoma"/>
            </a:endParaRPr>
          </a:p>
          <a:p>
            <a:pPr marL="12700" marR="16129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Tahoma"/>
                <a:cs typeface="Tahoma"/>
              </a:rPr>
              <a:t>Making  </a:t>
            </a:r>
            <a:r>
              <a:rPr sz="2000" b="1" spc="-5" dirty="0">
                <a:latin typeface="Tahoma"/>
                <a:cs typeface="Tahoma"/>
              </a:rPr>
              <a:t>cutlery,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files  </a:t>
            </a:r>
            <a:r>
              <a:rPr sz="2000" b="1" dirty="0">
                <a:latin typeface="Tahoma"/>
                <a:cs typeface="Tahoma"/>
              </a:rPr>
              <a:t>&amp; </a:t>
            </a:r>
            <a:r>
              <a:rPr sz="2000" b="1" spc="-5" dirty="0">
                <a:latin typeface="Tahoma"/>
                <a:cs typeface="Tahoma"/>
              </a:rPr>
              <a:t>machine  tools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8070" y="2108200"/>
            <a:ext cx="1696720" cy="3747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02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Costlier </a:t>
            </a:r>
            <a:r>
              <a:rPr sz="2000" dirty="0">
                <a:latin typeface="Tahoma"/>
                <a:cs typeface="Tahoma"/>
              </a:rPr>
              <a:t>than  </a:t>
            </a:r>
            <a:r>
              <a:rPr sz="2000" spc="-5" dirty="0">
                <a:latin typeface="Tahoma"/>
                <a:cs typeface="Tahoma"/>
              </a:rPr>
              <a:t>mild </a:t>
            </a:r>
            <a:r>
              <a:rPr sz="2000" dirty="0">
                <a:latin typeface="Tahoma"/>
                <a:cs typeface="Tahoma"/>
              </a:rPr>
              <a:t>steel so  </a:t>
            </a:r>
            <a:r>
              <a:rPr sz="2000" spc="-5" dirty="0">
                <a:latin typeface="Tahoma"/>
                <a:cs typeface="Tahoma"/>
              </a:rPr>
              <a:t>being</a:t>
            </a:r>
            <a:r>
              <a:rPr sz="2000" spc="-6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replaced  by </a:t>
            </a:r>
            <a:r>
              <a:rPr sz="2000" dirty="0">
                <a:latin typeface="Tahoma"/>
                <a:cs typeface="Tahoma"/>
              </a:rPr>
              <a:t>the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latter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99"/>
              </a:lnSpc>
              <a:spcBef>
                <a:spcPts val="495"/>
              </a:spcBef>
            </a:pPr>
            <a:r>
              <a:rPr sz="2000" dirty="0">
                <a:latin typeface="Tahoma"/>
                <a:cs typeface="Tahoma"/>
              </a:rPr>
              <a:t>Withstand  shocks</a:t>
            </a:r>
            <a:r>
              <a:rPr sz="2000" spc="-6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without  permanent  injury </a:t>
            </a:r>
            <a:r>
              <a:rPr sz="2000" dirty="0">
                <a:latin typeface="Tahoma"/>
                <a:cs typeface="Tahoma"/>
              </a:rPr>
              <a:t>so used  in </a:t>
            </a:r>
            <a:r>
              <a:rPr sz="2000" b="1" spc="-5" dirty="0">
                <a:latin typeface="Tahoma"/>
                <a:cs typeface="Tahoma"/>
              </a:rPr>
              <a:t>chains,  crane </a:t>
            </a:r>
            <a:r>
              <a:rPr sz="2000" b="1" dirty="0">
                <a:latin typeface="Tahoma"/>
                <a:cs typeface="Tahoma"/>
              </a:rPr>
              <a:t>hooks  </a:t>
            </a:r>
            <a:r>
              <a:rPr sz="2000" b="1" spc="-5" dirty="0">
                <a:latin typeface="Tahoma"/>
                <a:cs typeface="Tahoma"/>
              </a:rPr>
              <a:t>and railway  couplings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4970" y="2108200"/>
            <a:ext cx="1772920" cy="4725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19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ahoma"/>
                <a:cs typeface="Tahoma"/>
              </a:rPr>
              <a:t>For </a:t>
            </a:r>
            <a:r>
              <a:rPr sz="2000" spc="-5" dirty="0">
                <a:latin typeface="Tahoma"/>
                <a:cs typeface="Tahoma"/>
              </a:rPr>
              <a:t>parts </a:t>
            </a:r>
            <a:r>
              <a:rPr sz="2000" dirty="0">
                <a:latin typeface="Tahoma"/>
                <a:cs typeface="Tahoma"/>
              </a:rPr>
              <a:t>that  rust easily </a:t>
            </a:r>
            <a:r>
              <a:rPr sz="2000" spc="-5" dirty="0">
                <a:latin typeface="Tahoma"/>
                <a:cs typeface="Tahoma"/>
              </a:rPr>
              <a:t>like  </a:t>
            </a:r>
            <a:r>
              <a:rPr sz="2000" b="1" spc="-5" dirty="0">
                <a:latin typeface="Tahoma"/>
                <a:cs typeface="Tahoma"/>
              </a:rPr>
              <a:t>water pipes,  </a:t>
            </a:r>
            <a:r>
              <a:rPr sz="2000" b="1" dirty="0">
                <a:latin typeface="Tahoma"/>
                <a:cs typeface="Tahoma"/>
              </a:rPr>
              <a:t>sewers,</a:t>
            </a:r>
            <a:r>
              <a:rPr sz="2000" b="1" spc="-8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drain  pipes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etc.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99"/>
              </a:lnSpc>
              <a:spcBef>
                <a:spcPts val="495"/>
              </a:spcBef>
              <a:tabLst>
                <a:tab pos="967105" algn="l"/>
              </a:tabLst>
            </a:pPr>
            <a:r>
              <a:rPr sz="2000" spc="-5" dirty="0">
                <a:latin typeface="Tahoma"/>
                <a:cs typeface="Tahoma"/>
              </a:rPr>
              <a:t>Making	</a:t>
            </a:r>
            <a:r>
              <a:rPr sz="2000" dirty="0">
                <a:latin typeface="Tahoma"/>
                <a:cs typeface="Tahoma"/>
              </a:rPr>
              <a:t>such  </a:t>
            </a:r>
            <a:r>
              <a:rPr sz="2000" spc="-5" dirty="0">
                <a:latin typeface="Tahoma"/>
                <a:cs typeface="Tahoma"/>
              </a:rPr>
              <a:t>parts </a:t>
            </a:r>
            <a:r>
              <a:rPr sz="2000" dirty="0">
                <a:latin typeface="Tahoma"/>
                <a:cs typeface="Tahoma"/>
              </a:rPr>
              <a:t>of  </a:t>
            </a:r>
            <a:r>
              <a:rPr sz="2000" spc="-5" dirty="0">
                <a:latin typeface="Tahoma"/>
                <a:cs typeface="Tahoma"/>
              </a:rPr>
              <a:t>machines </a:t>
            </a:r>
            <a:r>
              <a:rPr sz="2000" dirty="0">
                <a:latin typeface="Tahoma"/>
                <a:cs typeface="Tahoma"/>
              </a:rPr>
              <a:t>as  are </a:t>
            </a:r>
            <a:r>
              <a:rPr sz="2000" spc="-5" dirty="0">
                <a:latin typeface="Tahoma"/>
                <a:cs typeface="Tahoma"/>
              </a:rPr>
              <a:t>not likely</a:t>
            </a:r>
            <a:r>
              <a:rPr sz="2000" spc="-7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to  </a:t>
            </a:r>
            <a:r>
              <a:rPr sz="2000" spc="-5" dirty="0">
                <a:latin typeface="Tahoma"/>
                <a:cs typeface="Tahoma"/>
              </a:rPr>
              <a:t>be </a:t>
            </a:r>
            <a:r>
              <a:rPr sz="2000" dirty="0">
                <a:latin typeface="Tahoma"/>
                <a:cs typeface="Tahoma"/>
              </a:rPr>
              <a:t>subjects </a:t>
            </a:r>
            <a:r>
              <a:rPr sz="2000" spc="5" dirty="0">
                <a:latin typeface="Tahoma"/>
                <a:cs typeface="Tahoma"/>
              </a:rPr>
              <a:t>to  </a:t>
            </a:r>
            <a:r>
              <a:rPr sz="2000" dirty="0">
                <a:latin typeface="Tahoma"/>
                <a:cs typeface="Tahoma"/>
              </a:rPr>
              <a:t>shocks </a:t>
            </a:r>
            <a:r>
              <a:rPr sz="2000" spc="5" dirty="0">
                <a:latin typeface="Tahoma"/>
                <a:cs typeface="Tahoma"/>
              </a:rPr>
              <a:t>or  </a:t>
            </a:r>
            <a:r>
              <a:rPr sz="2000" dirty="0">
                <a:latin typeface="Tahoma"/>
                <a:cs typeface="Tahoma"/>
              </a:rPr>
              <a:t>tension</a:t>
            </a:r>
            <a:endParaRPr sz="2000">
              <a:latin typeface="Tahoma"/>
              <a:cs typeface="Tahoma"/>
            </a:endParaRPr>
          </a:p>
          <a:p>
            <a:pPr marL="12700" marR="135255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latin typeface="Tahoma"/>
                <a:cs typeface="Tahoma"/>
              </a:rPr>
              <a:t>Lamp posts,  </a:t>
            </a:r>
            <a:r>
              <a:rPr sz="2000" b="1" spc="-5" dirty="0">
                <a:latin typeface="Tahoma"/>
                <a:cs typeface="Tahoma"/>
              </a:rPr>
              <a:t>columns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and  railings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869" y="2108200"/>
            <a:ext cx="7639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U</a:t>
            </a:r>
            <a:r>
              <a:rPr sz="2800" spc="-10" dirty="0">
                <a:solidFill>
                  <a:srgbClr val="3333CC"/>
                </a:solidFill>
                <a:latin typeface="Tahoma"/>
                <a:cs typeface="Tahoma"/>
              </a:rPr>
              <a:t>s</a:t>
            </a:r>
            <a:r>
              <a:rPr sz="2800" spc="5" dirty="0">
                <a:solidFill>
                  <a:srgbClr val="3333CC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3333CC"/>
                </a:solidFill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4970" y="1348740"/>
            <a:ext cx="44653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5164" algn="l"/>
                <a:tab pos="3898265" algn="l"/>
              </a:tabLst>
            </a:pP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2000" spc="1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n	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W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ht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n	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13144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" y="2075179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" y="6858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00" y="1314450"/>
            <a:ext cx="0" cy="5543550"/>
          </a:xfrm>
          <a:custGeom>
            <a:avLst/>
            <a:gdLst/>
            <a:ahLst/>
            <a:cxnLst/>
            <a:rect l="l" t="t" r="r" b="b"/>
            <a:pathLst>
              <a:path h="5543550">
                <a:moveTo>
                  <a:pt x="0" y="0"/>
                </a:moveTo>
                <a:lnTo>
                  <a:pt x="0" y="554355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7500" y="1314450"/>
            <a:ext cx="0" cy="5543550"/>
          </a:xfrm>
          <a:custGeom>
            <a:avLst/>
            <a:gdLst/>
            <a:ahLst/>
            <a:cxnLst/>
            <a:rect l="l" t="t" r="r" b="b"/>
            <a:pathLst>
              <a:path h="5543550">
                <a:moveTo>
                  <a:pt x="0" y="0"/>
                </a:moveTo>
                <a:lnTo>
                  <a:pt x="0" y="554355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00600" y="1314450"/>
            <a:ext cx="0" cy="5543550"/>
          </a:xfrm>
          <a:custGeom>
            <a:avLst/>
            <a:gdLst/>
            <a:ahLst/>
            <a:cxnLst/>
            <a:rect l="l" t="t" r="r" b="b"/>
            <a:pathLst>
              <a:path h="5543550">
                <a:moveTo>
                  <a:pt x="0" y="0"/>
                </a:moveTo>
                <a:lnTo>
                  <a:pt x="0" y="554355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43700" y="1314450"/>
            <a:ext cx="0" cy="5543550"/>
          </a:xfrm>
          <a:custGeom>
            <a:avLst/>
            <a:gdLst/>
            <a:ahLst/>
            <a:cxnLst/>
            <a:rect l="l" t="t" r="r" b="b"/>
            <a:pathLst>
              <a:path h="5543550">
                <a:moveTo>
                  <a:pt x="0" y="0"/>
                </a:moveTo>
                <a:lnTo>
                  <a:pt x="0" y="554355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86800" y="1314450"/>
            <a:ext cx="0" cy="5543550"/>
          </a:xfrm>
          <a:custGeom>
            <a:avLst/>
            <a:gdLst/>
            <a:ahLst/>
            <a:cxnLst/>
            <a:rect l="l" t="t" r="r" b="b"/>
            <a:pathLst>
              <a:path h="5543550">
                <a:moveTo>
                  <a:pt x="0" y="0"/>
                </a:moveTo>
                <a:lnTo>
                  <a:pt x="0" y="554355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78676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Types of </a:t>
            </a:r>
            <a:r>
              <a:rPr spc="-5" dirty="0"/>
              <a:t>Steel: </a:t>
            </a:r>
            <a:r>
              <a:rPr sz="2800" spc="-5" dirty="0"/>
              <a:t>(According </a:t>
            </a:r>
            <a:r>
              <a:rPr sz="2800" dirty="0"/>
              <a:t>to </a:t>
            </a:r>
            <a:r>
              <a:rPr sz="2800" spc="-10" dirty="0"/>
              <a:t>varying  </a:t>
            </a:r>
            <a:r>
              <a:rPr sz="2800" spc="-5" dirty="0"/>
              <a:t>Carbon</a:t>
            </a:r>
            <a:r>
              <a:rPr sz="2800" dirty="0"/>
              <a:t> </a:t>
            </a:r>
            <a:r>
              <a:rPr sz="2800" spc="-5" dirty="0"/>
              <a:t>Content)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259839" y="213486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268605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323723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9839" y="3788409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4338320"/>
            <a:ext cx="20764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1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739" y="1988820"/>
            <a:ext cx="6775450" cy="308483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Tahoma"/>
                <a:cs typeface="Tahoma"/>
              </a:rPr>
              <a:t>Dead </a:t>
            </a:r>
            <a:r>
              <a:rPr sz="3200" spc="-5" dirty="0">
                <a:latin typeface="Tahoma"/>
                <a:cs typeface="Tahoma"/>
              </a:rPr>
              <a:t>Mild </a:t>
            </a:r>
            <a:r>
              <a:rPr sz="3200" dirty="0">
                <a:latin typeface="Tahoma"/>
                <a:cs typeface="Tahoma"/>
              </a:rPr>
              <a:t>Steel </a:t>
            </a:r>
            <a:r>
              <a:rPr sz="2000" dirty="0">
                <a:latin typeface="Tahoma"/>
                <a:cs typeface="Tahoma"/>
              </a:rPr>
              <a:t>(Less than </a:t>
            </a:r>
            <a:r>
              <a:rPr sz="2000" spc="-5" dirty="0">
                <a:latin typeface="Tahoma"/>
                <a:cs typeface="Tahoma"/>
              </a:rPr>
              <a:t>0.15 </a:t>
            </a:r>
            <a:r>
              <a:rPr sz="2000" dirty="0">
                <a:latin typeface="Tahoma"/>
                <a:cs typeface="Tahoma"/>
              </a:rPr>
              <a:t>% </a:t>
            </a:r>
            <a:r>
              <a:rPr sz="2000" spc="-5" dirty="0">
                <a:latin typeface="Tahoma"/>
                <a:cs typeface="Tahoma"/>
              </a:rPr>
              <a:t>Carbon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3200" dirty="0">
                <a:latin typeface="Tahoma"/>
                <a:cs typeface="Tahoma"/>
              </a:rPr>
              <a:t>Mild Steel </a:t>
            </a:r>
            <a:r>
              <a:rPr sz="2000" dirty="0">
                <a:latin typeface="Tahoma"/>
                <a:cs typeface="Tahoma"/>
              </a:rPr>
              <a:t>(0.15 – </a:t>
            </a:r>
            <a:r>
              <a:rPr sz="2000" spc="-5" dirty="0">
                <a:latin typeface="Tahoma"/>
                <a:cs typeface="Tahoma"/>
              </a:rPr>
              <a:t>0.30 </a:t>
            </a:r>
            <a:r>
              <a:rPr sz="2000" dirty="0">
                <a:latin typeface="Tahoma"/>
                <a:cs typeface="Tahoma"/>
              </a:rPr>
              <a:t>%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Carbon)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ts val="4340"/>
              </a:lnSpc>
              <a:spcBef>
                <a:spcPts val="215"/>
              </a:spcBef>
            </a:pPr>
            <a:r>
              <a:rPr sz="3200" dirty="0">
                <a:latin typeface="Tahoma"/>
                <a:cs typeface="Tahoma"/>
              </a:rPr>
              <a:t>Medium Carbon Steel </a:t>
            </a:r>
            <a:r>
              <a:rPr sz="2000" dirty="0">
                <a:latin typeface="Tahoma"/>
                <a:cs typeface="Tahoma"/>
              </a:rPr>
              <a:t>(0.30 -0.80 % </a:t>
            </a:r>
            <a:r>
              <a:rPr sz="2000" spc="-5" dirty="0">
                <a:latin typeface="Tahoma"/>
                <a:cs typeface="Tahoma"/>
              </a:rPr>
              <a:t>Carbon)  </a:t>
            </a:r>
            <a:r>
              <a:rPr sz="3200" dirty="0">
                <a:latin typeface="Tahoma"/>
                <a:cs typeface="Tahoma"/>
              </a:rPr>
              <a:t>High Carbon Steel </a:t>
            </a:r>
            <a:r>
              <a:rPr sz="2000" spc="-5" dirty="0">
                <a:latin typeface="Tahoma"/>
                <a:cs typeface="Tahoma"/>
              </a:rPr>
              <a:t>(0.80 </a:t>
            </a:r>
            <a:r>
              <a:rPr sz="2000" dirty="0">
                <a:latin typeface="Tahoma"/>
                <a:cs typeface="Tahoma"/>
              </a:rPr>
              <a:t>-1.50 % </a:t>
            </a:r>
            <a:r>
              <a:rPr sz="2000" spc="-5" dirty="0">
                <a:latin typeface="Tahoma"/>
                <a:cs typeface="Tahoma"/>
              </a:rPr>
              <a:t>Carbon)  </a:t>
            </a:r>
            <a:r>
              <a:rPr sz="3200" spc="-5" dirty="0">
                <a:latin typeface="Tahoma"/>
                <a:cs typeface="Tahoma"/>
              </a:rPr>
              <a:t>Cast </a:t>
            </a:r>
            <a:r>
              <a:rPr sz="3200" dirty="0">
                <a:latin typeface="Tahoma"/>
                <a:cs typeface="Tahoma"/>
              </a:rPr>
              <a:t>Steel / Carbon Tool Steel </a:t>
            </a:r>
            <a:r>
              <a:rPr sz="2000" dirty="0">
                <a:latin typeface="Tahoma"/>
                <a:cs typeface="Tahoma"/>
              </a:rPr>
              <a:t>(More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than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170"/>
              </a:lnSpc>
            </a:pPr>
            <a:r>
              <a:rPr sz="2000" spc="-5" dirty="0">
                <a:latin typeface="Tahoma"/>
                <a:cs typeface="Tahoma"/>
              </a:rPr>
              <a:t>1.50 </a:t>
            </a:r>
            <a:r>
              <a:rPr sz="2000" dirty="0">
                <a:latin typeface="Tahoma"/>
                <a:cs typeface="Tahoma"/>
              </a:rPr>
              <a:t>% </a:t>
            </a:r>
            <a:r>
              <a:rPr sz="2000" spc="-5" dirty="0">
                <a:latin typeface="Tahoma"/>
                <a:cs typeface="Tahoma"/>
              </a:rPr>
              <a:t>Carbon)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089" y="947420"/>
            <a:ext cx="2413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Mild</a:t>
            </a:r>
            <a:r>
              <a:rPr spc="-60" dirty="0"/>
              <a:t> </a:t>
            </a:r>
            <a:r>
              <a:rPr spc="-5" dirty="0"/>
              <a:t>Steel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350770"/>
            <a:ext cx="139700" cy="297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dirty="0">
                <a:solidFill>
                  <a:srgbClr val="3333CC"/>
                </a:solidFill>
                <a:latin typeface="Wingdings"/>
                <a:cs typeface="Wingdings"/>
              </a:rPr>
              <a:t>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2298700"/>
            <a:ext cx="6879590" cy="3093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ahoma"/>
                <a:cs typeface="Tahoma"/>
              </a:rPr>
              <a:t>Ductile </a:t>
            </a:r>
            <a:r>
              <a:rPr sz="2000" dirty="0">
                <a:latin typeface="Tahoma"/>
                <a:cs typeface="Tahoma"/>
              </a:rPr>
              <a:t>&amp;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malleable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ts val="2420"/>
              </a:lnSpc>
              <a:spcBef>
                <a:spcPts val="75"/>
              </a:spcBef>
            </a:pPr>
            <a:r>
              <a:rPr sz="2000" dirty="0">
                <a:latin typeface="Tahoma"/>
                <a:cs typeface="Tahoma"/>
              </a:rPr>
              <a:t>More </a:t>
            </a:r>
            <a:r>
              <a:rPr sz="2000" spc="-5" dirty="0">
                <a:latin typeface="Tahoma"/>
                <a:cs typeface="Tahoma"/>
              </a:rPr>
              <a:t>tough </a:t>
            </a:r>
            <a:r>
              <a:rPr sz="2000" dirty="0">
                <a:latin typeface="Tahoma"/>
                <a:cs typeface="Tahoma"/>
              </a:rPr>
              <a:t>and </a:t>
            </a:r>
            <a:r>
              <a:rPr sz="2000" spc="-5" dirty="0">
                <a:latin typeface="Tahoma"/>
                <a:cs typeface="Tahoma"/>
              </a:rPr>
              <a:t>more </a:t>
            </a:r>
            <a:r>
              <a:rPr sz="2000" dirty="0">
                <a:latin typeface="Tahoma"/>
                <a:cs typeface="Tahoma"/>
              </a:rPr>
              <a:t>elastic than cast iron and </a:t>
            </a:r>
            <a:r>
              <a:rPr sz="2000" spc="-5" dirty="0">
                <a:latin typeface="Tahoma"/>
                <a:cs typeface="Tahoma"/>
              </a:rPr>
              <a:t>wrought </a:t>
            </a:r>
            <a:r>
              <a:rPr sz="2000" dirty="0">
                <a:latin typeface="Tahoma"/>
                <a:cs typeface="Tahoma"/>
              </a:rPr>
              <a:t>iron  More </a:t>
            </a:r>
            <a:r>
              <a:rPr sz="2000" spc="-5" dirty="0">
                <a:latin typeface="Tahoma"/>
                <a:cs typeface="Tahoma"/>
              </a:rPr>
              <a:t>prone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rusting </a:t>
            </a:r>
            <a:r>
              <a:rPr sz="2000" dirty="0">
                <a:latin typeface="Tahoma"/>
                <a:cs typeface="Tahoma"/>
              </a:rPr>
              <a:t>than </a:t>
            </a:r>
            <a:r>
              <a:rPr sz="2000" spc="-5" dirty="0">
                <a:latin typeface="Tahoma"/>
                <a:cs typeface="Tahoma"/>
              </a:rPr>
              <a:t>wrought </a:t>
            </a:r>
            <a:r>
              <a:rPr sz="2000" dirty="0">
                <a:latin typeface="Tahoma"/>
                <a:cs typeface="Tahoma"/>
              </a:rPr>
              <a:t>iron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335"/>
              </a:lnSpc>
            </a:pPr>
            <a:r>
              <a:rPr sz="2000" spc="-5" dirty="0">
                <a:latin typeface="Tahoma"/>
                <a:cs typeface="Tahoma"/>
              </a:rPr>
              <a:t>Corrodes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quickly</a:t>
            </a:r>
            <a:endParaRPr sz="2000">
              <a:latin typeface="Tahoma"/>
              <a:cs typeface="Tahoma"/>
            </a:endParaRPr>
          </a:p>
          <a:p>
            <a:pPr marL="12700" marR="3007995">
              <a:lnSpc>
                <a:spcPct val="100600"/>
              </a:lnSpc>
              <a:spcBef>
                <a:spcPts val="5"/>
              </a:spcBef>
            </a:pPr>
            <a:r>
              <a:rPr sz="2000" dirty="0">
                <a:latin typeface="Tahoma"/>
                <a:cs typeface="Tahoma"/>
              </a:rPr>
              <a:t>Easily </a:t>
            </a:r>
            <a:r>
              <a:rPr sz="2000" spc="-5" dirty="0">
                <a:latin typeface="Tahoma"/>
                <a:cs typeface="Tahoma"/>
              </a:rPr>
              <a:t>forged, welded </a:t>
            </a:r>
            <a:r>
              <a:rPr sz="2000" dirty="0">
                <a:latin typeface="Tahoma"/>
                <a:cs typeface="Tahoma"/>
              </a:rPr>
              <a:t>&amp; </a:t>
            </a:r>
            <a:r>
              <a:rPr sz="2000" spc="-5" dirty="0">
                <a:latin typeface="Tahoma"/>
                <a:cs typeface="Tahoma"/>
              </a:rPr>
              <a:t>riveted  </a:t>
            </a:r>
            <a:r>
              <a:rPr sz="2000" dirty="0">
                <a:latin typeface="Tahoma"/>
                <a:cs typeface="Tahoma"/>
              </a:rPr>
              <a:t>Withstands shocks &amp; </a:t>
            </a:r>
            <a:r>
              <a:rPr sz="2000" spc="-5" dirty="0">
                <a:latin typeface="Tahoma"/>
                <a:cs typeface="Tahoma"/>
              </a:rPr>
              <a:t>impacts well  Not much </a:t>
            </a:r>
            <a:r>
              <a:rPr sz="2000" dirty="0">
                <a:latin typeface="Tahoma"/>
                <a:cs typeface="Tahoma"/>
              </a:rPr>
              <a:t>affected by </a:t>
            </a:r>
            <a:r>
              <a:rPr sz="2000" spc="-5" dirty="0">
                <a:latin typeface="Tahoma"/>
                <a:cs typeface="Tahoma"/>
              </a:rPr>
              <a:t>saline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water</a:t>
            </a:r>
            <a:endParaRPr sz="2000">
              <a:latin typeface="Tahoma"/>
              <a:cs typeface="Tahoma"/>
            </a:endParaRPr>
          </a:p>
          <a:p>
            <a:pPr marL="12700" marR="1066165">
              <a:lnSpc>
                <a:spcPct val="100800"/>
              </a:lnSpc>
            </a:pPr>
            <a:r>
              <a:rPr sz="2000" spc="-5" dirty="0">
                <a:latin typeface="Tahoma"/>
                <a:cs typeface="Tahoma"/>
              </a:rPr>
              <a:t>Equally strong </a:t>
            </a:r>
            <a:r>
              <a:rPr sz="2000" dirty="0">
                <a:latin typeface="Tahoma"/>
                <a:cs typeface="Tahoma"/>
              </a:rPr>
              <a:t>in tension, compression and </a:t>
            </a:r>
            <a:r>
              <a:rPr sz="2000" spc="-5" dirty="0">
                <a:latin typeface="Tahoma"/>
                <a:cs typeface="Tahoma"/>
              </a:rPr>
              <a:t>in </a:t>
            </a:r>
            <a:r>
              <a:rPr sz="2000" dirty="0">
                <a:latin typeface="Tahoma"/>
                <a:cs typeface="Tahoma"/>
              </a:rPr>
              <a:t>shear  </a:t>
            </a:r>
            <a:r>
              <a:rPr sz="2000" spc="-5" dirty="0">
                <a:latin typeface="Tahoma"/>
                <a:cs typeface="Tahoma"/>
              </a:rPr>
              <a:t>Difficult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harden </a:t>
            </a:r>
            <a:r>
              <a:rPr sz="2000" dirty="0">
                <a:latin typeface="Tahoma"/>
                <a:cs typeface="Tahoma"/>
              </a:rPr>
              <a:t>and temper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5" dirty="0">
                <a:latin typeface="Tahoma"/>
                <a:cs typeface="Tahoma"/>
              </a:rPr>
              <a:t>Sp. </a:t>
            </a:r>
            <a:r>
              <a:rPr sz="2000" dirty="0">
                <a:latin typeface="Tahoma"/>
                <a:cs typeface="Tahoma"/>
              </a:rPr>
              <a:t>Gravity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7.8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666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ESHAN COLLEGE OF  ENGINEERING FARAH  MATHURA SUB- STEEL STRUCTURE NAME- ASHISH VERMA </vt:lpstr>
      <vt:lpstr>Steel</vt:lpstr>
      <vt:lpstr>Used as:</vt:lpstr>
      <vt:lpstr>Steel vs. Cast Iron</vt:lpstr>
      <vt:lpstr>Comparison between Cast Iron, Wrought Iron &amp;</vt:lpstr>
      <vt:lpstr>Comparison between Cast Iron, Wrought Iron &amp; Steel  Cast Iron Wrought iron Steel</vt:lpstr>
      <vt:lpstr>Comparison between Cast Iron, Wrought Iron &amp; Steel</vt:lpstr>
      <vt:lpstr>Types of Steel: (According to varying  Carbon Content)</vt:lpstr>
      <vt:lpstr>Mild Steel</vt:lpstr>
      <vt:lpstr>Mild Steel : Uses</vt:lpstr>
      <vt:lpstr>Medium Carbon Steel</vt:lpstr>
      <vt:lpstr>Medium Carbon Steel : Uses</vt:lpstr>
      <vt:lpstr>High Carbon Steel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on         Structural Steel</dc:title>
  <dc:creator>prakash</dc:creator>
  <cp:lastModifiedBy>Hod</cp:lastModifiedBy>
  <cp:revision>2</cp:revision>
  <dcterms:created xsi:type="dcterms:W3CDTF">2019-09-29T14:26:41Z</dcterms:created>
  <dcterms:modified xsi:type="dcterms:W3CDTF">2023-02-23T06:49:34Z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2009-07-29T00:00:00Z</vt:filetime>
  </property>
  <property fmtid="{D5CDD505-2E9C-101B-9397-08002B2CF9AE}" pid="3" name="Creator">
    <vt:lpwstr>Impress</vt:lpwstr>
  </property>
  <property fmtid="{D5CDD505-2E9C-101B-9397-08002B2CF9AE}" pid="4" name="LastSaved">
    <vt:filetime>2009-07-29T00:00:00Z</vt:filetime>
  </property>
</Properties>
</file>