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3902DB4F-EA2C-4ED9-8298-15D86CD12A7E}" type="datetimeFigureOut">
              <a:rPr lang="en-IN" smtClean="0"/>
              <a:t>23-02-2023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768A2568-CECB-4759-AAD9-5EB5DC674D9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171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8A2568-CECB-4759-AAD9-5EB5DC674D9E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25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95BE5-4A50-425B-B8C0-984D3E7D4E28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82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EBEAD-FB6E-4E2A-829F-D7A88803665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883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E537B-38A6-493F-8F65-9D3FBF5541E2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2382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DF326-034B-4FFA-A018-17B124F1F611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5048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AC1C1-879A-4CFD-8C82-9C2763F30DBE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848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A161-7B3E-4D88-8202-32B391AF10F1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8300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FED86-898D-4FC6-B9B6-9FB5008753A0}" type="datetime1">
              <a:rPr lang="en-IN" smtClean="0"/>
              <a:t>23-02-2023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9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18F60-80CD-49D2-8C46-530F92E99857}" type="datetime1">
              <a:rPr lang="en-IN" smtClean="0"/>
              <a:t>23-02-2023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00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93D1-EA93-446D-9F24-58C514802F19}" type="datetime1">
              <a:rPr lang="en-IN" smtClean="0"/>
              <a:t>23-02-2023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386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C590E-50C7-4A34-83AC-BD7B504DDFEC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386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27A5-A771-4B93-B0C7-FA89CCC5BE36}" type="datetime1">
              <a:rPr lang="en-IN" smtClean="0"/>
              <a:t>23-02-2023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724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C342E-B56F-4DF3-AF38-D57370B75C09}" type="datetime1">
              <a:rPr lang="en-IN" smtClean="0"/>
              <a:t>23-02-2023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By: Vyom Kulshreshtha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CAFEF-F634-42C8-B376-64CCD08B0C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970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Operating System Structure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620688"/>
            <a:ext cx="6840760" cy="79208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n-GB" b="1" dirty="0" smtClean="0">
                <a:solidFill>
                  <a:schemeClr val="tx1"/>
                </a:solidFill>
              </a:rPr>
              <a:t>ESHAN COLLEGE OF ENGINEERING, MATHURA</a:t>
            </a:r>
            <a:endParaRPr lang="en-IN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C:\Users\cs\Desktop\Eshan college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3"/>
          <p:cNvSpPr txBox="1">
            <a:spLocks/>
          </p:cNvSpPr>
          <p:nvPr/>
        </p:nvSpPr>
        <p:spPr>
          <a:xfrm>
            <a:off x="6084168" y="544522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052538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/>
              <a:t>The Mac OS X GUI</a:t>
            </a:r>
            <a:endParaRPr lang="en-US" sz="2800" b="1" dirty="0" smtClean="0"/>
          </a:p>
        </p:txBody>
      </p:sp>
      <p:pic>
        <p:nvPicPr>
          <p:cNvPr id="6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670" y="1700808"/>
            <a:ext cx="582544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161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1124545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smtClean="0"/>
              <a:t>System Calls</a:t>
            </a:r>
            <a:endParaRPr lang="en-US" sz="28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49325" y="1934766"/>
            <a:ext cx="7439099" cy="26463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2400" smtClean="0"/>
              <a:t>Programming interface to the services provided by the OS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Typically written in a high-level language (C or C++)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Mostly accessed by programs via a high-level </a:t>
            </a:r>
            <a:r>
              <a:rPr lang="en-US" sz="2400" b="1" smtClean="0">
                <a:solidFill>
                  <a:srgbClr val="3366FF"/>
                </a:solidFill>
              </a:rPr>
              <a:t>Application Programming Interface </a:t>
            </a:r>
            <a:r>
              <a:rPr lang="en-US" sz="2400" b="1" smtClean="0">
                <a:solidFill>
                  <a:srgbClr val="000000"/>
                </a:solidFill>
              </a:rPr>
              <a:t>(</a:t>
            </a:r>
            <a:r>
              <a:rPr lang="en-US" sz="2400" b="1" smtClean="0">
                <a:solidFill>
                  <a:srgbClr val="3366FF"/>
                </a:solidFill>
              </a:rPr>
              <a:t>API</a:t>
            </a:r>
            <a:r>
              <a:rPr lang="en-US" sz="2400" b="1" smtClean="0">
                <a:solidFill>
                  <a:srgbClr val="000000"/>
                </a:solidFill>
              </a:rPr>
              <a:t>)</a:t>
            </a:r>
            <a:r>
              <a:rPr lang="en-US" sz="2400" smtClean="0">
                <a:solidFill>
                  <a:srgbClr val="3366FF"/>
                </a:solidFill>
              </a:rPr>
              <a:t> </a:t>
            </a:r>
            <a:r>
              <a:rPr lang="en-US" sz="2400" smtClean="0"/>
              <a:t>rather than direct system call use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Three most common APIs are Win32 API for Windows, POSIX API for POSIX-based systems (including virtually all versions of UNIX, Linux, and Mac OS X), and Java API for the Java virtual machine (JVM)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920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1124546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Example of System Calls</a:t>
            </a:r>
            <a:endParaRPr lang="en-US" sz="2400" b="1" dirty="0" smtClean="0"/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806450" y="1593528"/>
            <a:ext cx="8229600" cy="1259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System call sequence to copy the contents of one file to another file</a:t>
            </a:r>
            <a:endParaRPr lang="en-US" sz="2000" dirty="0" smtClean="0"/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8913" y="1965325"/>
            <a:ext cx="5937250" cy="401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72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1196752"/>
            <a:ext cx="48245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Operating System Services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846138" y="1803672"/>
            <a:ext cx="6862762" cy="34975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/>
              <a:t>Operating systems provide an environment for execution of programs and services to programs and users</a:t>
            </a:r>
          </a:p>
          <a:p>
            <a:r>
              <a:rPr lang="en-US" sz="1800" smtClean="0"/>
              <a:t>One set of operating-system services provides functions that are helpful to the user:</a:t>
            </a:r>
          </a:p>
          <a:p>
            <a:pPr lvl="1"/>
            <a:r>
              <a:rPr lang="en-US" sz="1800" b="1" smtClean="0"/>
              <a:t>User interface </a:t>
            </a:r>
            <a:r>
              <a:rPr lang="en-US" sz="1800" smtClean="0"/>
              <a:t>- Almost all operating systems have a user interface (</a:t>
            </a:r>
            <a:r>
              <a:rPr lang="en-US" sz="1800" b="1" smtClean="0">
                <a:solidFill>
                  <a:srgbClr val="3366FF"/>
                </a:solidFill>
              </a:rPr>
              <a:t>UI</a:t>
            </a:r>
            <a:r>
              <a:rPr lang="en-US" sz="1800" smtClean="0"/>
              <a:t>).</a:t>
            </a:r>
          </a:p>
          <a:p>
            <a:pPr lvl="2"/>
            <a:r>
              <a:rPr lang="en-US" sz="1800" smtClean="0"/>
              <a:t>Varies between </a:t>
            </a:r>
            <a:r>
              <a:rPr lang="en-US" sz="1800" b="1" smtClean="0">
                <a:solidFill>
                  <a:srgbClr val="3366FF"/>
                </a:solidFill>
              </a:rPr>
              <a:t>Command-Line </a:t>
            </a:r>
            <a:r>
              <a:rPr lang="en-US" sz="1800" b="1" smtClean="0"/>
              <a:t>(</a:t>
            </a:r>
            <a:r>
              <a:rPr lang="en-US" sz="1800" b="1" smtClean="0">
                <a:solidFill>
                  <a:srgbClr val="3366FF"/>
                </a:solidFill>
              </a:rPr>
              <a:t>CLI</a:t>
            </a:r>
            <a:r>
              <a:rPr lang="en-US" sz="1800" b="1" smtClean="0">
                <a:solidFill>
                  <a:srgbClr val="000000"/>
                </a:solidFill>
              </a:rPr>
              <a:t>)</a:t>
            </a:r>
            <a:r>
              <a:rPr lang="en-US" sz="1800" smtClean="0">
                <a:solidFill>
                  <a:srgbClr val="000000"/>
                </a:solidFill>
              </a:rPr>
              <a:t>, </a:t>
            </a:r>
            <a:r>
              <a:rPr lang="en-US" sz="1800" b="1" smtClean="0">
                <a:solidFill>
                  <a:srgbClr val="3366FF"/>
                </a:solidFill>
              </a:rPr>
              <a:t>Graphics User Interface </a:t>
            </a:r>
            <a:r>
              <a:rPr lang="en-US" sz="1800" b="1" smtClean="0">
                <a:solidFill>
                  <a:srgbClr val="000000"/>
                </a:solidFill>
              </a:rPr>
              <a:t>(</a:t>
            </a:r>
            <a:r>
              <a:rPr lang="en-US" sz="1800" b="1" smtClean="0">
                <a:solidFill>
                  <a:srgbClr val="3366FF"/>
                </a:solidFill>
              </a:rPr>
              <a:t>GUI</a:t>
            </a:r>
            <a:r>
              <a:rPr lang="en-US" sz="1800" b="1" smtClean="0">
                <a:solidFill>
                  <a:srgbClr val="000000"/>
                </a:solidFill>
              </a:rPr>
              <a:t>)</a:t>
            </a:r>
            <a:r>
              <a:rPr lang="en-US" sz="1800" smtClean="0">
                <a:solidFill>
                  <a:srgbClr val="000000"/>
                </a:solidFill>
              </a:rPr>
              <a:t>,</a:t>
            </a:r>
            <a:r>
              <a:rPr lang="en-US" sz="1800" b="1" smtClean="0">
                <a:solidFill>
                  <a:srgbClr val="3366FF"/>
                </a:solidFill>
              </a:rPr>
              <a:t>   Batch</a:t>
            </a:r>
          </a:p>
          <a:p>
            <a:pPr lvl="1"/>
            <a:r>
              <a:rPr lang="en-US" sz="1800" b="1" smtClean="0"/>
              <a:t>Program execution </a:t>
            </a:r>
            <a:r>
              <a:rPr lang="en-US" sz="1800" smtClean="0"/>
              <a:t>- The system must be able to load a program into memory and to run that program, end execution, either normally or abnormally (indicating error)</a:t>
            </a:r>
          </a:p>
          <a:p>
            <a:pPr lvl="1"/>
            <a:r>
              <a:rPr lang="en-US" sz="1800" b="1" smtClean="0"/>
              <a:t>I/O operations </a:t>
            </a:r>
            <a:r>
              <a:rPr lang="en-US" sz="1800" smtClean="0"/>
              <a:t>-  A running program may require I/O, which may involve a file or an I/O device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1099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46150" y="1196554"/>
            <a:ext cx="7869238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Operating System Services (Cont.)</a:t>
            </a:r>
            <a:endParaRPr lang="en-US" sz="24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82638" y="1372120"/>
            <a:ext cx="7542212" cy="572928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sz="1600" b="1" dirty="0" smtClean="0"/>
          </a:p>
          <a:p>
            <a:r>
              <a:rPr lang="en-US" sz="1600" dirty="0" smtClean="0"/>
              <a:t>One set of operating-system services provides functions that are helpful to the user: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File-system manipulation </a:t>
            </a:r>
            <a:r>
              <a:rPr lang="en-US" sz="1600" dirty="0" smtClean="0"/>
              <a:t>-  The file system is of particular interest. Programs need to read and write files and directories, create and delete them, search them, list file Information, permission management.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Communications</a:t>
            </a:r>
            <a:r>
              <a:rPr lang="en-US" sz="1600" dirty="0" smtClean="0"/>
              <a:t> – Processes may exchange information, on the same computer or between computers over a network</a:t>
            </a:r>
          </a:p>
          <a:p>
            <a:pPr lvl="2"/>
            <a:r>
              <a:rPr lang="en-US" sz="1600" dirty="0" smtClean="0"/>
              <a:t>Communications may be via shared memory or through message passing (packets moved by the OS)</a:t>
            </a:r>
          </a:p>
          <a:p>
            <a:pPr lvl="1"/>
            <a:r>
              <a:rPr lang="en-US" sz="1600" b="1" dirty="0" smtClean="0"/>
              <a:t>Error detection </a:t>
            </a:r>
            <a:r>
              <a:rPr lang="en-US" sz="1600" dirty="0" smtClean="0"/>
              <a:t>– OS needs to be constantly aware of possible errors</a:t>
            </a:r>
          </a:p>
          <a:p>
            <a:pPr lvl="2"/>
            <a:r>
              <a:rPr lang="en-US" sz="1600" dirty="0" smtClean="0"/>
              <a:t>May occur in the CPU and memory hardware, in I/O devices, in user program</a:t>
            </a:r>
          </a:p>
          <a:p>
            <a:pPr lvl="2"/>
            <a:r>
              <a:rPr lang="en-US" sz="1600" dirty="0" smtClean="0"/>
              <a:t>For each type of error, OS should take the appropriate action to ensure correct and consistent computing</a:t>
            </a:r>
          </a:p>
          <a:p>
            <a:pPr lvl="2"/>
            <a:r>
              <a:rPr lang="en-US" sz="1600" dirty="0" smtClean="0"/>
              <a:t>Debugging facilities can greatly enhance the user</a:t>
            </a:r>
            <a:r>
              <a:rPr lang="ja-JP" altLang="en-US" sz="1600" dirty="0" smtClean="0"/>
              <a:t>’</a:t>
            </a:r>
            <a:r>
              <a:rPr lang="en-US" altLang="ja-JP" sz="1600" dirty="0" smtClean="0"/>
              <a:t>s and programmer</a:t>
            </a:r>
            <a:r>
              <a:rPr lang="ja-JP" altLang="en-US" sz="1600" dirty="0" smtClean="0"/>
              <a:t>’</a:t>
            </a:r>
            <a:r>
              <a:rPr lang="en-US" altLang="ja-JP" sz="1600" dirty="0" smtClean="0"/>
              <a:t>s abilities to efficiently use the system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9729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3300" y="1268562"/>
            <a:ext cx="7812088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Operating System Services (Cont.)</a:t>
            </a:r>
            <a:endParaRPr lang="en-US" sz="24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42950" y="1835993"/>
            <a:ext cx="7404100" cy="4905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600" smtClean="0"/>
              <a:t>Another set of OS functions exists for ensuring the efficient operation of the system itself via resource sharing</a:t>
            </a:r>
          </a:p>
          <a:p>
            <a:pPr lvl="1">
              <a:lnSpc>
                <a:spcPct val="90000"/>
              </a:lnSpc>
            </a:pPr>
            <a:r>
              <a:rPr lang="en-US" sz="1600" b="1" smtClean="0"/>
              <a:t>Resource allocation - </a:t>
            </a:r>
            <a:r>
              <a:rPr lang="en-US" sz="1600" smtClean="0"/>
              <a:t>When  multiple users or multiple jobs running concurrently, resources must be allocated to each of them</a:t>
            </a:r>
          </a:p>
          <a:p>
            <a:pPr lvl="2">
              <a:lnSpc>
                <a:spcPct val="90000"/>
              </a:lnSpc>
            </a:pPr>
            <a:r>
              <a:rPr lang="en-US" sz="1600" smtClean="0"/>
              <a:t>Many types of resources -   CPU cycles, main memory, file storage, I/O devices.</a:t>
            </a:r>
          </a:p>
          <a:p>
            <a:pPr lvl="1">
              <a:lnSpc>
                <a:spcPct val="90000"/>
              </a:lnSpc>
            </a:pPr>
            <a:r>
              <a:rPr lang="en-US" sz="1600" b="1" smtClean="0"/>
              <a:t>Accounting -</a:t>
            </a:r>
            <a:r>
              <a:rPr lang="en-US" sz="1600" smtClean="0"/>
              <a:t> To keep track of which users use how much and what kinds of computer resources</a:t>
            </a:r>
          </a:p>
          <a:p>
            <a:pPr lvl="1">
              <a:lnSpc>
                <a:spcPct val="90000"/>
              </a:lnSpc>
            </a:pPr>
            <a:r>
              <a:rPr lang="en-US" sz="1600" b="1" smtClean="0"/>
              <a:t>Protection and security - </a:t>
            </a:r>
            <a:r>
              <a:rPr lang="en-US" sz="1600" smtClean="0"/>
              <a:t>The owners of information stored in a multiuser or networked computer system may want to control use of that information, concurrent processes should not interfere with each other</a:t>
            </a:r>
          </a:p>
          <a:p>
            <a:pPr lvl="2">
              <a:lnSpc>
                <a:spcPct val="90000"/>
              </a:lnSpc>
            </a:pPr>
            <a:r>
              <a:rPr lang="en-US" sz="1600" b="1" smtClean="0"/>
              <a:t>Protection</a:t>
            </a:r>
            <a:r>
              <a:rPr lang="en-US" sz="1600" smtClean="0"/>
              <a:t> involves ensuring that all access to system resources is controlled</a:t>
            </a:r>
          </a:p>
          <a:p>
            <a:pPr lvl="2">
              <a:lnSpc>
                <a:spcPct val="90000"/>
              </a:lnSpc>
            </a:pPr>
            <a:r>
              <a:rPr lang="en-US" sz="1600" b="1" smtClean="0"/>
              <a:t>Security</a:t>
            </a:r>
            <a:r>
              <a:rPr lang="en-US" sz="1600" smtClean="0"/>
              <a:t> of the system from outsiders requires user authentication, extends to defending external I/O devices from invalid access attempts</a:t>
            </a:r>
          </a:p>
          <a:p>
            <a:pPr>
              <a:lnSpc>
                <a:spcPct val="90000"/>
              </a:lnSpc>
              <a:buFont typeface="Monotype Sorts" pitchFamily="-84" charset="2"/>
              <a:buNone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4067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11760" y="1239143"/>
            <a:ext cx="4849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A View of Operating System Services</a:t>
            </a:r>
          </a:p>
        </p:txBody>
      </p:sp>
      <p:pic>
        <p:nvPicPr>
          <p:cNvPr id="6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75" y="1985615"/>
            <a:ext cx="7218363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000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08063" y="980529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User Operating System Interface - CLI</a:t>
            </a:r>
            <a:endParaRPr lang="en-US" sz="24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1826220"/>
            <a:ext cx="7121525" cy="448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pitchFamily="-84" charset="2"/>
              <a:buNone/>
            </a:pPr>
            <a:r>
              <a:rPr lang="en-US" sz="2000" smtClean="0"/>
              <a:t>CLI or </a:t>
            </a:r>
            <a:r>
              <a:rPr lang="en-US" sz="2000" b="1" smtClean="0">
                <a:solidFill>
                  <a:srgbClr val="3366FF"/>
                </a:solidFill>
              </a:rPr>
              <a:t>command interpreter</a:t>
            </a:r>
            <a:r>
              <a:rPr lang="en-US" sz="2000" smtClean="0">
                <a:solidFill>
                  <a:srgbClr val="3366FF"/>
                </a:solidFill>
              </a:rPr>
              <a:t> </a:t>
            </a:r>
            <a:r>
              <a:rPr lang="en-US" sz="2000" smtClean="0"/>
              <a:t>allows direct command entry</a:t>
            </a:r>
          </a:p>
          <a:p>
            <a:pPr lvl="1"/>
            <a:r>
              <a:rPr lang="en-US" sz="2000" smtClean="0"/>
              <a:t>Sometimes implemented in kernel, sometimes by systems program</a:t>
            </a:r>
          </a:p>
          <a:p>
            <a:pPr lvl="1"/>
            <a:r>
              <a:rPr lang="en-US" sz="2000" smtClean="0"/>
              <a:t>Sometimes multiple flavors implemented – </a:t>
            </a:r>
            <a:r>
              <a:rPr lang="en-US" sz="2000" b="1" smtClean="0">
                <a:solidFill>
                  <a:srgbClr val="3366FF"/>
                </a:solidFill>
              </a:rPr>
              <a:t>shells</a:t>
            </a:r>
          </a:p>
          <a:p>
            <a:pPr lvl="1"/>
            <a:r>
              <a:rPr lang="en-US" sz="2000" smtClean="0"/>
              <a:t>Primarily fetches a command from user and executes it</a:t>
            </a:r>
          </a:p>
          <a:p>
            <a:pPr lvl="1"/>
            <a:r>
              <a:rPr lang="en-US" sz="2000" smtClean="0"/>
              <a:t>Sometimes commands built-in, sometimes just names of programs</a:t>
            </a:r>
          </a:p>
          <a:p>
            <a:pPr lvl="2"/>
            <a:r>
              <a:rPr lang="en-US" sz="2000" smtClean="0"/>
              <a:t>If the latter, adding new features doesn</a:t>
            </a:r>
            <a:r>
              <a:rPr lang="en-US" altLang="en-US" sz="2000" smtClean="0"/>
              <a:t>’</a:t>
            </a:r>
            <a:r>
              <a:rPr lang="en-US" altLang="ja-JP" sz="2000" smtClean="0"/>
              <a:t>t require shell modification</a:t>
            </a:r>
            <a:endParaRPr lang="en-US" sz="2000" smtClean="0"/>
          </a:p>
        </p:txBody>
      </p:sp>
    </p:spTree>
    <p:extLst>
      <p:ext uri="{BB962C8B-B14F-4D97-AF65-F5344CB8AC3E}">
        <p14:creationId xmlns:p14="http://schemas.microsoft.com/office/powerpoint/2010/main" val="345287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500936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1196554"/>
            <a:ext cx="7153052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Bourne Shell Command Interpreter</a:t>
            </a:r>
            <a:endParaRPr lang="en-US" sz="2400" b="1" dirty="0" smtClean="0"/>
          </a:p>
        </p:txBody>
      </p:sp>
      <p:pic>
        <p:nvPicPr>
          <p:cNvPr id="6" name="Picture 1" descr="fig2.2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67247"/>
            <a:ext cx="5525884" cy="4642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15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36638" y="980529"/>
            <a:ext cx="8229600" cy="576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smtClean="0"/>
              <a:t>User Operating System Interface - GUI</a:t>
            </a:r>
            <a:endParaRPr lang="en-US" sz="24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38200" y="1490563"/>
            <a:ext cx="7327900" cy="45307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User-friendly </a:t>
            </a:r>
            <a:r>
              <a:rPr lang="en-US" sz="2000" b="1" dirty="0" smtClean="0">
                <a:solidFill>
                  <a:srgbClr val="3366FF"/>
                </a:solidFill>
              </a:rPr>
              <a:t>desktop</a:t>
            </a:r>
            <a:r>
              <a:rPr lang="en-US" sz="2000" dirty="0" smtClean="0"/>
              <a:t> metaphor interface</a:t>
            </a:r>
          </a:p>
          <a:p>
            <a:pPr lvl="1"/>
            <a:r>
              <a:rPr lang="en-US" sz="2000" dirty="0" smtClean="0"/>
              <a:t>Usually mouse, keyboard, and monitor</a:t>
            </a:r>
          </a:p>
          <a:p>
            <a:pPr lvl="1"/>
            <a:r>
              <a:rPr lang="en-US" sz="2000" b="1" dirty="0" smtClean="0">
                <a:solidFill>
                  <a:srgbClr val="3366FF"/>
                </a:solidFill>
              </a:rPr>
              <a:t>Icons</a:t>
            </a:r>
            <a:r>
              <a:rPr lang="en-US" sz="2000" dirty="0" smtClean="0"/>
              <a:t> represent files, programs, actions, </a:t>
            </a:r>
            <a:r>
              <a:rPr lang="en-US" sz="2000" dirty="0" err="1" smtClean="0"/>
              <a:t>etc</a:t>
            </a:r>
            <a:endParaRPr lang="en-US" sz="2000" dirty="0" smtClean="0"/>
          </a:p>
          <a:p>
            <a:pPr lvl="1"/>
            <a:r>
              <a:rPr lang="en-US" sz="2000" dirty="0" smtClean="0"/>
              <a:t>Various mouse buttons over objects in the interface cause various actions (provide information, options, execute function, open directory (known as a </a:t>
            </a:r>
            <a:r>
              <a:rPr lang="en-US" sz="2000" b="1" dirty="0" smtClean="0">
                <a:solidFill>
                  <a:srgbClr val="3366FF"/>
                </a:solidFill>
              </a:rPr>
              <a:t>folder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Invented at Xerox PARC</a:t>
            </a:r>
          </a:p>
          <a:p>
            <a:r>
              <a:rPr lang="en-US" sz="2000" dirty="0" smtClean="0"/>
              <a:t>Many systems now include both CLI and GUI interfaces</a:t>
            </a:r>
          </a:p>
          <a:p>
            <a:pPr lvl="1"/>
            <a:r>
              <a:rPr lang="en-US" sz="2000" dirty="0" smtClean="0"/>
              <a:t>Microsoft Windows is GUI with CLI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command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shell</a:t>
            </a:r>
          </a:p>
          <a:p>
            <a:pPr lvl="1"/>
            <a:r>
              <a:rPr lang="en-US" sz="2000" dirty="0" smtClean="0"/>
              <a:t>Apple Mac OS X is </a:t>
            </a:r>
            <a:r>
              <a:rPr lang="ja-JP" altLang="en-US" sz="2000" dirty="0" smtClean="0"/>
              <a:t>“</a:t>
            </a:r>
            <a:r>
              <a:rPr lang="en-US" altLang="ja-JP" sz="2000" dirty="0" smtClean="0"/>
              <a:t>Aqua</a:t>
            </a:r>
            <a:r>
              <a:rPr lang="ja-JP" altLang="en-US" sz="2000" dirty="0" smtClean="0"/>
              <a:t>”</a:t>
            </a:r>
            <a:r>
              <a:rPr lang="en-US" altLang="ja-JP" sz="2000" dirty="0" smtClean="0"/>
              <a:t> GUI interface with UNIX kernel underneath and shells available</a:t>
            </a:r>
          </a:p>
          <a:p>
            <a:pPr lvl="1"/>
            <a:r>
              <a:rPr lang="en-US" sz="2000" dirty="0" smtClean="0"/>
              <a:t>Unix and Linux have CLI with optional GUI interfaces (CDE, KDE, GNOME)</a:t>
            </a:r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788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                ESHAN COLLEGE OF ENGINEERING, MATHURA</a:t>
            </a:r>
            <a:endParaRPr lang="en-IN" sz="2800" dirty="0"/>
          </a:p>
        </p:txBody>
      </p:sp>
      <p:pic>
        <p:nvPicPr>
          <p:cNvPr id="7" name="Picture 2" descr="C:\Users\cs\Desktop\Eshan college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34" y="332656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/>
          <p:cNvSpPr txBox="1">
            <a:spLocks/>
          </p:cNvSpPr>
          <p:nvPr/>
        </p:nvSpPr>
        <p:spPr>
          <a:xfrm>
            <a:off x="6284912" y="5805264"/>
            <a:ext cx="2895600" cy="12241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By: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Vyom</a:t>
            </a:r>
            <a:r>
              <a:rPr lang="en-IN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IN" sz="1600" b="1" dirty="0" err="1" smtClean="0">
                <a:solidFill>
                  <a:schemeClr val="accent1">
                    <a:lumMod val="50000"/>
                  </a:schemeClr>
                </a:solidFill>
              </a:rPr>
              <a:t>Kulshreshtha</a:t>
            </a:r>
            <a:endParaRPr lang="en-IN" sz="16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</a:p>
          <a:p>
            <a:r>
              <a:rPr lang="en-IN" b="1" dirty="0" smtClean="0">
                <a:solidFill>
                  <a:schemeClr val="accent1">
                    <a:lumMod val="50000"/>
                  </a:schemeClr>
                </a:solidFill>
              </a:rPr>
              <a:t>Computer Science &amp; Engineering</a:t>
            </a:r>
          </a:p>
          <a:p>
            <a:endParaRPr lang="en-IN" b="1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22325" y="1052538"/>
            <a:ext cx="8229600" cy="5762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smtClean="0"/>
              <a:t>Touchscreen Interfaces</a:t>
            </a:r>
            <a:endParaRPr lang="en-US" sz="3000" b="1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06450" y="2210643"/>
            <a:ext cx="412115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Monotype Sorts" charset="0"/>
              <a:buChar char="n"/>
              <a:defRPr/>
            </a:pPr>
            <a:r>
              <a:rPr lang="en-US" sz="2400" dirty="0" smtClean="0">
                <a:ea typeface="ＭＳ Ｐゴシック" charset="-128"/>
              </a:rPr>
              <a:t>Touchscreen devices require new interfaces</a:t>
            </a:r>
          </a:p>
          <a:p>
            <a:pPr lvl="1">
              <a:buFont typeface="Monotype Sorts" charset="0"/>
              <a:buChar char="l"/>
              <a:defRPr/>
            </a:pPr>
            <a:r>
              <a:rPr lang="en-US" sz="1800" dirty="0" smtClean="0">
                <a:ea typeface="ＭＳ Ｐゴシック" charset="-128"/>
              </a:rPr>
              <a:t>Mouse not possible or not desired</a:t>
            </a:r>
          </a:p>
          <a:p>
            <a:pPr lvl="1">
              <a:buFont typeface="Monotype Sorts" charset="0"/>
              <a:buChar char="l"/>
              <a:defRPr/>
            </a:pPr>
            <a:r>
              <a:rPr lang="en-US" sz="1800" dirty="0" smtClean="0">
                <a:ea typeface="ＭＳ Ｐゴシック" charset="-128"/>
              </a:rPr>
              <a:t>Actions and selection based on gestures</a:t>
            </a:r>
          </a:p>
          <a:p>
            <a:pPr lvl="1">
              <a:buFont typeface="Monotype Sorts" charset="0"/>
              <a:buChar char="l"/>
              <a:defRPr/>
            </a:pPr>
            <a:r>
              <a:rPr lang="en-US" sz="1800" dirty="0" smtClean="0">
                <a:ea typeface="ＭＳ Ｐゴシック" charset="-128"/>
              </a:rPr>
              <a:t>Virtual keyboard for text entry</a:t>
            </a:r>
          </a:p>
          <a:p>
            <a:pPr lvl="1">
              <a:buFont typeface="Monotype Sorts" charset="0"/>
              <a:buChar char="l"/>
              <a:defRPr/>
            </a:pPr>
            <a:r>
              <a:rPr lang="en-US" sz="1800" dirty="0" smtClean="0">
                <a:ea typeface="ＭＳ Ｐゴシック" charset="-128"/>
              </a:rPr>
              <a:t>Voice commands.</a:t>
            </a:r>
          </a:p>
          <a:p>
            <a:pPr marL="0" indent="0">
              <a:buFont typeface="Monotype Sorts" charset="0"/>
              <a:buNone/>
              <a:defRPr/>
            </a:pPr>
            <a:endParaRPr lang="en-US" dirty="0" smtClean="0">
              <a:ea typeface="ＭＳ Ｐゴシック" charset="0"/>
            </a:endParaRPr>
          </a:p>
          <a:p>
            <a:pPr lvl="1">
              <a:buFont typeface="Monotype Sorts" charset="0"/>
              <a:buChar char="l"/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9" name="Picture 3" descr="ipad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713" y="1839876"/>
            <a:ext cx="3441700" cy="3821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83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922</Words>
  <Application>Microsoft Office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Operating System Structure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  <vt:lpstr>                ESHAN COLLEGE OF ENGINEERING, MATHURA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Operating System</dc:title>
  <dc:creator>DELL</dc:creator>
  <cp:lastModifiedBy>cs</cp:lastModifiedBy>
  <cp:revision>19</cp:revision>
  <cp:lastPrinted>2023-01-24T09:51:11Z</cp:lastPrinted>
  <dcterms:created xsi:type="dcterms:W3CDTF">2023-01-23T15:50:51Z</dcterms:created>
  <dcterms:modified xsi:type="dcterms:W3CDTF">2023-02-23T08:15:04Z</dcterms:modified>
</cp:coreProperties>
</file>