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9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BA9A2-5680-4A07-ADFA-DCDE676D8487}" type="datetimeFigureOut">
              <a:rPr lang="en-US" smtClean="0"/>
              <a:t>2/23/2023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AB438-1246-4700-B432-2ED7A1E5E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67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AB438-1246-4700-B432-2ED7A1E5E4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481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F6E68-63CD-4AF8-A311-19A3C2C98CB1}" type="datetime1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EC66-8089-497B-B0B0-8EBF0DB6AFB5}" type="datetime1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4C47-4B8C-42E8-BAFB-E84D0703590B}" type="datetime1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0947D-36AB-4961-9641-D3420E4BC2B8}" type="datetime1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11A4-D37F-4DC4-AEFD-7DF132DF915A}" type="datetime1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388A0-A081-49BA-9C32-AB6A77D245C5}" type="datetime1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69369-9618-42F8-BCD4-55456CBB452A}" type="datetime1">
              <a:rPr lang="en-US" smtClean="0"/>
              <a:t>2/23/2023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B5077-EFBA-4318-B19F-AE0E37D08355}" type="datetime1">
              <a:rPr lang="en-US" smtClean="0"/>
              <a:t>2/23/2023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CF9E-DC05-4463-A2D6-B1B7E31537E0}" type="datetime1">
              <a:rPr lang="en-US" smtClean="0"/>
              <a:t>2/23/2023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DE078-F6DB-4E30-A6B4-80B8CEA2E225}" type="datetime1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51941-325A-4335-8655-20ECB1ACDB84}" type="datetime1">
              <a:rPr lang="en-US" smtClean="0"/>
              <a:t>2/23/2023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C7B7A-130F-4BAD-884A-66D632A72131}" type="datetime1">
              <a:rPr lang="en-US" smtClean="0"/>
              <a:t>2/23/2023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57670" y="2514600"/>
            <a:ext cx="80772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ea typeface="ＭＳ Ｐゴシック" pitchFamily="34" charset="-128"/>
              </a:rPr>
              <a:t>Database Management System </a:t>
            </a:r>
          </a:p>
          <a:p>
            <a:r>
              <a:rPr lang="en-US" sz="3600" dirty="0" smtClean="0">
                <a:ea typeface="ＭＳ Ｐゴシック" pitchFamily="34" charset="-128"/>
              </a:rPr>
              <a:t>PPT’s On </a:t>
            </a:r>
            <a:r>
              <a:rPr lang="en-US" sz="3600" dirty="0" smtClean="0">
                <a:ea typeface="ＭＳ Ｐゴシック" pitchFamily="34" charset="-128"/>
              </a:rPr>
              <a:t>Transaction</a:t>
            </a:r>
            <a:endParaRPr lang="en-US" sz="3600" dirty="0">
              <a:ea typeface="ＭＳ Ｐゴシック" pitchFamily="34" charset="-128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846859" y="1828800"/>
            <a:ext cx="7688262" cy="4773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800" dirty="0" smtClean="0">
              <a:ea typeface="ＭＳ Ｐゴシック" pitchFamily="34" charset="-128"/>
            </a:endParaRPr>
          </a:p>
          <a:p>
            <a:endParaRPr lang="en-US" sz="1800" dirty="0" smtClean="0">
              <a:ea typeface="ＭＳ Ｐゴシック" pitchFamily="34" charset="-128"/>
            </a:endParaRPr>
          </a:p>
          <a:p>
            <a:endParaRPr lang="en-US" sz="1800" dirty="0" smtClean="0">
              <a:ea typeface="ＭＳ Ｐゴシック" pitchFamily="34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77963" y="381000"/>
            <a:ext cx="6836615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3200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 </a:t>
            </a:r>
            <a:r>
              <a:rPr lang="en-US" sz="2800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ESHAN </a:t>
            </a:r>
            <a:r>
              <a:rPr lang="en-US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COLLEGE OF ENGINEERING </a:t>
            </a:r>
          </a:p>
        </p:txBody>
      </p:sp>
      <p:pic>
        <p:nvPicPr>
          <p:cNvPr id="1026" name="Picture 2" descr="C:\Users\ECE\Downloads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1" y="112983"/>
            <a:ext cx="1058646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31608" y="5029200"/>
            <a:ext cx="807720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ea typeface="ＭＳ Ｐゴシック" pitchFamily="34" charset="-128"/>
              </a:rPr>
              <a:t>Prepared By: H.K.Sharma,</a:t>
            </a:r>
            <a:r>
              <a:rPr lang="en-US" sz="3200" dirty="0">
                <a:ea typeface="ＭＳ Ｐゴシック" pitchFamily="34" charset="-128"/>
              </a:rPr>
              <a:t> Associate Professor, </a:t>
            </a:r>
            <a:endParaRPr lang="en-US" sz="3200" dirty="0" smtClean="0">
              <a:ea typeface="ＭＳ Ｐゴシック" pitchFamily="34" charset="-128"/>
            </a:endParaRPr>
          </a:p>
          <a:p>
            <a:r>
              <a:rPr lang="en-US" sz="3200" dirty="0" smtClean="0">
                <a:ea typeface="ＭＳ Ｐゴシック" pitchFamily="34" charset="-128"/>
              </a:rPr>
              <a:t>CS Department,Ehsan College Of Engineering</a:t>
            </a:r>
            <a:endParaRPr lang="en-US" sz="32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72769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CE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1" y="112983"/>
            <a:ext cx="1058646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503361"/>
            <a:ext cx="6631431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ESHAN COLLEGE OF ENGINEERING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296843" y="1828800"/>
            <a:ext cx="6969125" cy="5000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Goals of Normalization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52331" y="2738438"/>
            <a:ext cx="7400925" cy="284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1700" smtClean="0">
                <a:ea typeface="ＭＳ Ｐゴシック" pitchFamily="34" charset="-128"/>
              </a:rPr>
              <a:t>Let </a:t>
            </a:r>
            <a:r>
              <a:rPr lang="en-US" altLang="en-US" sz="1700" i="1" smtClean="0">
                <a:ea typeface="ＭＳ Ｐゴシック" pitchFamily="34" charset="-128"/>
              </a:rPr>
              <a:t>R</a:t>
            </a:r>
            <a:r>
              <a:rPr lang="en-US" altLang="en-US" sz="1700" smtClean="0">
                <a:ea typeface="ＭＳ Ｐゴシック" pitchFamily="34" charset="-128"/>
              </a:rPr>
              <a:t> be a relation scheme with a set</a:t>
            </a:r>
            <a:r>
              <a:rPr lang="en-US" altLang="en-US" sz="1700" i="1" smtClean="0">
                <a:ea typeface="ＭＳ Ｐゴシック" pitchFamily="34" charset="-128"/>
              </a:rPr>
              <a:t> F</a:t>
            </a:r>
            <a:r>
              <a:rPr lang="en-US" altLang="en-US" sz="1700" smtClean="0">
                <a:ea typeface="ＭＳ Ｐゴシック" pitchFamily="34" charset="-128"/>
              </a:rPr>
              <a:t> of functional dependencies.</a:t>
            </a:r>
          </a:p>
          <a:p>
            <a:r>
              <a:rPr lang="en-US" altLang="en-US" sz="1700" smtClean="0">
                <a:ea typeface="ＭＳ Ｐゴシック" pitchFamily="34" charset="-128"/>
              </a:rPr>
              <a:t>Decide whether a relation scheme </a:t>
            </a:r>
            <a:r>
              <a:rPr lang="en-US" altLang="en-US" sz="1700" i="1" smtClean="0">
                <a:ea typeface="ＭＳ Ｐゴシック" pitchFamily="34" charset="-128"/>
              </a:rPr>
              <a:t>R</a:t>
            </a:r>
            <a:r>
              <a:rPr lang="en-US" altLang="en-US" sz="1700" smtClean="0">
                <a:ea typeface="ＭＳ Ｐゴシック" pitchFamily="34" charset="-128"/>
              </a:rPr>
              <a:t> is in </a:t>
            </a:r>
            <a:r>
              <a:rPr lang="ja-JP" altLang="en-US" sz="1700" smtClean="0">
                <a:latin typeface="Arial" pitchFamily="34" charset="0"/>
                <a:ea typeface="ＭＳ Ｐゴシック" pitchFamily="34" charset="-128"/>
              </a:rPr>
              <a:t>“</a:t>
            </a:r>
            <a:r>
              <a:rPr lang="en-US" altLang="ja-JP" sz="1700" smtClean="0">
                <a:ea typeface="ＭＳ Ｐゴシック" pitchFamily="34" charset="-128"/>
              </a:rPr>
              <a:t>good</a:t>
            </a:r>
            <a:r>
              <a:rPr lang="ja-JP" altLang="en-US" sz="1700" smtClean="0">
                <a:latin typeface="Arial" pitchFamily="34" charset="0"/>
                <a:ea typeface="ＭＳ Ｐゴシック" pitchFamily="34" charset="-128"/>
              </a:rPr>
              <a:t>”</a:t>
            </a:r>
            <a:r>
              <a:rPr lang="en-US" altLang="ja-JP" sz="1700" smtClean="0">
                <a:ea typeface="ＭＳ Ｐゴシック" pitchFamily="34" charset="-128"/>
              </a:rPr>
              <a:t> form.</a:t>
            </a:r>
          </a:p>
          <a:p>
            <a:r>
              <a:rPr lang="en-US" altLang="en-US" sz="1700" smtClean="0">
                <a:ea typeface="ＭＳ Ｐゴシック" pitchFamily="34" charset="-128"/>
              </a:rPr>
              <a:t>In the case that a relation scheme </a:t>
            </a:r>
            <a:r>
              <a:rPr lang="en-US" altLang="en-US" sz="1700" i="1" smtClean="0">
                <a:ea typeface="ＭＳ Ｐゴシック" pitchFamily="34" charset="-128"/>
              </a:rPr>
              <a:t>R</a:t>
            </a:r>
            <a:r>
              <a:rPr lang="en-US" altLang="en-US" sz="1700" smtClean="0">
                <a:ea typeface="ＭＳ Ｐゴシック" pitchFamily="34" charset="-128"/>
              </a:rPr>
              <a:t> is not in </a:t>
            </a:r>
            <a:r>
              <a:rPr lang="ja-JP" altLang="en-US" sz="1700" smtClean="0">
                <a:latin typeface="Arial" pitchFamily="34" charset="0"/>
                <a:ea typeface="ＭＳ Ｐゴシック" pitchFamily="34" charset="-128"/>
              </a:rPr>
              <a:t>“</a:t>
            </a:r>
            <a:r>
              <a:rPr lang="en-US" altLang="ja-JP" sz="1700" smtClean="0">
                <a:ea typeface="ＭＳ Ｐゴシック" pitchFamily="34" charset="-128"/>
              </a:rPr>
              <a:t>good</a:t>
            </a:r>
            <a:r>
              <a:rPr lang="ja-JP" altLang="en-US" sz="1700" smtClean="0">
                <a:latin typeface="Arial" pitchFamily="34" charset="0"/>
                <a:ea typeface="ＭＳ Ｐゴシック" pitchFamily="34" charset="-128"/>
              </a:rPr>
              <a:t>”</a:t>
            </a:r>
            <a:r>
              <a:rPr lang="en-US" altLang="ja-JP" sz="1700" smtClean="0">
                <a:ea typeface="ＭＳ Ｐゴシック" pitchFamily="34" charset="-128"/>
              </a:rPr>
              <a:t> form, need to decompose it into a set of relation scheme  {</a:t>
            </a:r>
            <a:r>
              <a:rPr lang="en-US" altLang="ja-JP" sz="1700" i="1" smtClean="0">
                <a:ea typeface="ＭＳ Ｐゴシック" pitchFamily="34" charset="-128"/>
              </a:rPr>
              <a:t>R</a:t>
            </a:r>
            <a:r>
              <a:rPr lang="en-US" altLang="ja-JP" sz="1700" baseline="-25000" smtClean="0">
                <a:ea typeface="ＭＳ Ｐゴシック" pitchFamily="34" charset="-128"/>
              </a:rPr>
              <a:t>1</a:t>
            </a:r>
            <a:r>
              <a:rPr lang="en-US" altLang="ja-JP" sz="1700" i="1" smtClean="0">
                <a:ea typeface="ＭＳ Ｐゴシック" pitchFamily="34" charset="-128"/>
              </a:rPr>
              <a:t>, R</a:t>
            </a:r>
            <a:r>
              <a:rPr lang="en-US" altLang="ja-JP" sz="1700" baseline="-25000" smtClean="0">
                <a:ea typeface="ＭＳ Ｐゴシック" pitchFamily="34" charset="-128"/>
              </a:rPr>
              <a:t>2</a:t>
            </a:r>
            <a:r>
              <a:rPr lang="en-US" altLang="ja-JP" sz="1700" i="1" smtClean="0">
                <a:ea typeface="ＭＳ Ｐゴシック" pitchFamily="34" charset="-128"/>
              </a:rPr>
              <a:t>, ..., R</a:t>
            </a:r>
            <a:r>
              <a:rPr lang="en-US" altLang="ja-JP" sz="1700" i="1" baseline="-25000" smtClean="0">
                <a:ea typeface="ＭＳ Ｐゴシック" pitchFamily="34" charset="-128"/>
              </a:rPr>
              <a:t>n</a:t>
            </a:r>
            <a:r>
              <a:rPr lang="en-US" altLang="ja-JP" sz="1700" smtClean="0">
                <a:ea typeface="ＭＳ Ｐゴシック" pitchFamily="34" charset="-128"/>
              </a:rPr>
              <a:t>} such that:</a:t>
            </a:r>
          </a:p>
          <a:p>
            <a:pPr lvl="1"/>
            <a:r>
              <a:rPr lang="en-US" altLang="en-US" sz="1700" smtClean="0">
                <a:ea typeface="ＭＳ Ｐゴシック" pitchFamily="34" charset="-128"/>
              </a:rPr>
              <a:t>Each relation scheme is in good form </a:t>
            </a:r>
          </a:p>
          <a:p>
            <a:pPr lvl="1"/>
            <a:r>
              <a:rPr lang="en-US" altLang="en-US" sz="1700" smtClean="0">
                <a:ea typeface="ＭＳ Ｐゴシック" pitchFamily="34" charset="-128"/>
              </a:rPr>
              <a:t>The decomposition is a lossless decomposition</a:t>
            </a:r>
          </a:p>
          <a:p>
            <a:pPr lvl="1"/>
            <a:r>
              <a:rPr lang="en-US" altLang="en-US" sz="1700" smtClean="0">
                <a:ea typeface="ＭＳ Ｐゴシック" pitchFamily="34" charset="-128"/>
              </a:rPr>
              <a:t>Preferably, the decomposition should be dependency preserving.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395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CE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1" y="112983"/>
            <a:ext cx="1058646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503361"/>
            <a:ext cx="6631431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ESHAN COLLEGE OF ENGINEERING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905000"/>
            <a:ext cx="8077200" cy="48467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Concurrency Control vs. Serializability Tests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592138" y="2889250"/>
            <a:ext cx="7794625" cy="2860675"/>
          </a:xfrm>
        </p:spPr>
        <p:txBody>
          <a:bodyPr/>
          <a:lstStyle/>
          <a:p>
            <a:r>
              <a:rPr lang="en-US" altLang="en-US" sz="1600" smtClean="0">
                <a:ea typeface="ＭＳ Ｐゴシック" pitchFamily="34" charset="-128"/>
              </a:rPr>
              <a:t>Concurrency-control protocols allow concurrent schedules, but ensure that the schedules are conflict/view serializable, and are recoverable and cascadeless .</a:t>
            </a:r>
          </a:p>
          <a:p>
            <a:r>
              <a:rPr lang="en-US" altLang="en-US" sz="1600" smtClean="0">
                <a:ea typeface="ＭＳ Ｐゴシック" pitchFamily="34" charset="-128"/>
              </a:rPr>
              <a:t>Concurrency control protocols (generally) do not examine the precedence graph as it is being created</a:t>
            </a:r>
          </a:p>
          <a:p>
            <a:pPr lvl="1"/>
            <a:r>
              <a:rPr lang="en-US" altLang="en-US" sz="1600" smtClean="0">
                <a:ea typeface="ＭＳ Ｐゴシック" pitchFamily="34" charset="-128"/>
              </a:rPr>
              <a:t>Instead a protocol imposes a discipline that avoids non-serializable schedules.</a:t>
            </a:r>
          </a:p>
          <a:p>
            <a:pPr lvl="1"/>
            <a:r>
              <a:rPr lang="en-US" altLang="en-US" sz="1600" smtClean="0">
                <a:ea typeface="ＭＳ Ｐゴシック" pitchFamily="34" charset="-128"/>
              </a:rPr>
              <a:t>We study such protocols in Chapter 16.</a:t>
            </a:r>
          </a:p>
          <a:p>
            <a:r>
              <a:rPr lang="en-US" altLang="en-US" sz="1600" smtClean="0">
                <a:ea typeface="ＭＳ Ｐゴシック" pitchFamily="34" charset="-128"/>
              </a:rPr>
              <a:t>Different concurrency control protocols provide different tradeoffs between the amount of concurrency they allow and the amount of overhead that they incur.</a:t>
            </a:r>
          </a:p>
          <a:p>
            <a:r>
              <a:rPr lang="en-US" altLang="en-US" sz="1600" smtClean="0">
                <a:ea typeface="ＭＳ Ｐゴシック" pitchFamily="34" charset="-128"/>
              </a:rPr>
              <a:t>Tests for serializability help us understand why a concurrency control protocol is correct.   </a:t>
            </a:r>
          </a:p>
          <a:p>
            <a:endParaRPr lang="en-US" altLang="en-US" sz="1600" smtClean="0">
              <a:ea typeface="ＭＳ Ｐゴシック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1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CE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1" y="112983"/>
            <a:ext cx="1058646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503361"/>
            <a:ext cx="6631431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ESHAN COLLEGE OF ENGINEERING 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29715" y="1676400"/>
            <a:ext cx="8077200" cy="35857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r>
              <a:rPr lang="en-US" smtClean="0">
                <a:effectLst/>
                <a:ea typeface="ＭＳ Ｐゴシック" pitchFamily="34" charset="-128"/>
              </a:rPr>
              <a:t>Transaction Management	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088453" y="2636838"/>
            <a:ext cx="7062787" cy="2884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smtClean="0">
                <a:ea typeface="ＭＳ Ｐゴシック" pitchFamily="34" charset="-128"/>
              </a:rPr>
              <a:t>What if the system fails?</a:t>
            </a:r>
          </a:p>
          <a:p>
            <a:r>
              <a:rPr lang="en-US" sz="1800" smtClean="0">
                <a:ea typeface="ＭＳ Ｐゴシック" pitchFamily="34" charset="-128"/>
              </a:rPr>
              <a:t>What if more than one user is concurrently updating the same data?</a:t>
            </a:r>
          </a:p>
          <a:p>
            <a:r>
              <a:rPr lang="en-US" sz="1800" smtClean="0">
                <a:ea typeface="ＭＳ Ｐゴシック" pitchFamily="34" charset="-128"/>
              </a:rPr>
              <a:t>A </a:t>
            </a:r>
            <a:r>
              <a:rPr lang="en-US" sz="1800" b="1" smtClean="0">
                <a:solidFill>
                  <a:srgbClr val="000099"/>
                </a:solidFill>
                <a:ea typeface="ＭＳ Ｐゴシック" pitchFamily="34" charset="-128"/>
              </a:rPr>
              <a:t>transaction</a:t>
            </a:r>
            <a:r>
              <a:rPr lang="en-US" sz="1800" smtClean="0">
                <a:ea typeface="ＭＳ Ｐゴシック" pitchFamily="34" charset="-128"/>
              </a:rPr>
              <a:t> is a collection of operations that performs a single logical function in a database application</a:t>
            </a:r>
          </a:p>
          <a:p>
            <a:r>
              <a:rPr lang="en-US" sz="1800" b="1" smtClean="0">
                <a:solidFill>
                  <a:srgbClr val="000099"/>
                </a:solidFill>
                <a:ea typeface="ＭＳ Ｐゴシック" pitchFamily="34" charset="-128"/>
              </a:rPr>
              <a:t>Transaction-management component</a:t>
            </a:r>
            <a:r>
              <a:rPr lang="en-US" sz="1800" smtClean="0">
                <a:ea typeface="ＭＳ Ｐゴシック" pitchFamily="34" charset="-128"/>
              </a:rPr>
              <a:t> ensures that the database remains in a consistent (correct) state despite system failures (e.g., power failures and operating system crashes) and transaction failures.</a:t>
            </a:r>
          </a:p>
          <a:p>
            <a:r>
              <a:rPr lang="en-US" sz="1800" b="1" smtClean="0">
                <a:solidFill>
                  <a:srgbClr val="000099"/>
                </a:solidFill>
                <a:ea typeface="ＭＳ Ｐゴシック" pitchFamily="34" charset="-128"/>
              </a:rPr>
              <a:t>Concurrency-control manager</a:t>
            </a:r>
            <a:r>
              <a:rPr lang="en-US" sz="1800" smtClean="0">
                <a:ea typeface="ＭＳ Ｐゴシック" pitchFamily="34" charset="-128"/>
              </a:rPr>
              <a:t> controls the interaction among the concurrent transactions, to ensure the consistency of the database.</a:t>
            </a:r>
            <a:r>
              <a:rPr lang="en-US" sz="1800" b="1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endParaRPr lang="en-US" sz="1800" b="1" dirty="0" smtClean="0">
              <a:solidFill>
                <a:schemeClr val="tx2"/>
              </a:solidFill>
              <a:ea typeface="ＭＳ Ｐゴシック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3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CE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1" y="112983"/>
            <a:ext cx="1058646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503361"/>
            <a:ext cx="6631431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ESHAN COLLEGE OF ENGINEERING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882077" y="2070101"/>
            <a:ext cx="8372475" cy="598487"/>
          </a:xfrm>
        </p:spPr>
        <p:txBody>
          <a:bodyPr/>
          <a:lstStyle/>
          <a:p>
            <a:pPr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Normalization Theory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882077" y="2990851"/>
            <a:ext cx="7537450" cy="312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1700" smtClean="0">
                <a:ea typeface="ＭＳ Ｐゴシック" pitchFamily="34" charset="-128"/>
              </a:rPr>
              <a:t>Decide whether a particular relation </a:t>
            </a:r>
            <a:r>
              <a:rPr lang="en-US" altLang="en-US" sz="1700" i="1" smtClean="0">
                <a:ea typeface="ＭＳ Ｐゴシック" pitchFamily="34" charset="-128"/>
              </a:rPr>
              <a:t>R</a:t>
            </a:r>
            <a:r>
              <a:rPr lang="en-US" altLang="en-US" sz="1700" smtClean="0">
                <a:ea typeface="ＭＳ Ｐゴシック" pitchFamily="34" charset="-128"/>
              </a:rPr>
              <a:t> is in </a:t>
            </a:r>
            <a:r>
              <a:rPr lang="ja-JP" altLang="en-US" sz="1700" smtClean="0">
                <a:latin typeface="Arial" pitchFamily="34" charset="0"/>
                <a:ea typeface="ＭＳ Ｐゴシック" pitchFamily="34" charset="-128"/>
              </a:rPr>
              <a:t>“</a:t>
            </a:r>
            <a:r>
              <a:rPr lang="en-US" altLang="ja-JP" sz="1700" smtClean="0">
                <a:ea typeface="ＭＳ Ｐゴシック" pitchFamily="34" charset="-128"/>
              </a:rPr>
              <a:t>good</a:t>
            </a:r>
            <a:r>
              <a:rPr lang="ja-JP" altLang="en-US" sz="1700" smtClean="0">
                <a:latin typeface="Arial" pitchFamily="34" charset="0"/>
                <a:ea typeface="ＭＳ Ｐゴシック" pitchFamily="34" charset="-128"/>
              </a:rPr>
              <a:t>”</a:t>
            </a:r>
            <a:r>
              <a:rPr lang="en-US" altLang="ja-JP" sz="1700" smtClean="0">
                <a:ea typeface="ＭＳ Ｐゴシック" pitchFamily="34" charset="-128"/>
              </a:rPr>
              <a:t> form.</a:t>
            </a:r>
          </a:p>
          <a:p>
            <a:r>
              <a:rPr lang="en-US" altLang="en-US" sz="1700" smtClean="0">
                <a:ea typeface="ＭＳ Ｐゴシック" pitchFamily="34" charset="-128"/>
              </a:rPr>
              <a:t>In the case that a relation </a:t>
            </a:r>
            <a:r>
              <a:rPr lang="en-US" altLang="en-US" sz="1700" i="1" smtClean="0">
                <a:ea typeface="ＭＳ Ｐゴシック" pitchFamily="34" charset="-128"/>
              </a:rPr>
              <a:t>R</a:t>
            </a:r>
            <a:r>
              <a:rPr lang="en-US" altLang="en-US" sz="1700" smtClean="0">
                <a:ea typeface="ＭＳ Ｐゴシック" pitchFamily="34" charset="-128"/>
              </a:rPr>
              <a:t> is not in </a:t>
            </a:r>
            <a:r>
              <a:rPr lang="ja-JP" altLang="en-US" sz="1700" smtClean="0">
                <a:latin typeface="Arial" pitchFamily="34" charset="0"/>
                <a:ea typeface="ＭＳ Ｐゴシック" pitchFamily="34" charset="-128"/>
              </a:rPr>
              <a:t>“</a:t>
            </a:r>
            <a:r>
              <a:rPr lang="en-US" altLang="ja-JP" sz="1700" smtClean="0">
                <a:ea typeface="ＭＳ Ｐゴシック" pitchFamily="34" charset="-128"/>
              </a:rPr>
              <a:t>good</a:t>
            </a:r>
            <a:r>
              <a:rPr lang="ja-JP" altLang="en-US" sz="1700" smtClean="0">
                <a:latin typeface="Arial" pitchFamily="34" charset="0"/>
                <a:ea typeface="ＭＳ Ｐゴシック" pitchFamily="34" charset="-128"/>
              </a:rPr>
              <a:t>”</a:t>
            </a:r>
            <a:r>
              <a:rPr lang="en-US" altLang="ja-JP" sz="1700" smtClean="0">
                <a:ea typeface="ＭＳ Ｐゴシック" pitchFamily="34" charset="-128"/>
              </a:rPr>
              <a:t> form, decompose it into  set of relations {</a:t>
            </a:r>
            <a:r>
              <a:rPr lang="en-US" altLang="ja-JP" sz="1700" i="1" smtClean="0">
                <a:ea typeface="ＭＳ Ｐゴシック" pitchFamily="34" charset="-128"/>
              </a:rPr>
              <a:t>R</a:t>
            </a:r>
            <a:r>
              <a:rPr lang="en-US" altLang="ja-JP" sz="1700" baseline="-25000" smtClean="0">
                <a:ea typeface="ＭＳ Ｐゴシック" pitchFamily="34" charset="-128"/>
              </a:rPr>
              <a:t>1</a:t>
            </a:r>
            <a:r>
              <a:rPr lang="en-US" altLang="ja-JP" sz="1700" i="1" smtClean="0">
                <a:ea typeface="ＭＳ Ｐゴシック" pitchFamily="34" charset="-128"/>
              </a:rPr>
              <a:t>, R</a:t>
            </a:r>
            <a:r>
              <a:rPr lang="en-US" altLang="ja-JP" sz="1700" baseline="-25000" smtClean="0">
                <a:ea typeface="ＭＳ Ｐゴシック" pitchFamily="34" charset="-128"/>
              </a:rPr>
              <a:t>2</a:t>
            </a:r>
            <a:r>
              <a:rPr lang="en-US" altLang="ja-JP" sz="1700" i="1" smtClean="0">
                <a:ea typeface="ＭＳ Ｐゴシック" pitchFamily="34" charset="-128"/>
              </a:rPr>
              <a:t>, ..., R</a:t>
            </a:r>
            <a:r>
              <a:rPr lang="en-US" altLang="ja-JP" sz="1700" i="1" baseline="-25000" smtClean="0">
                <a:ea typeface="ＭＳ Ｐゴシック" pitchFamily="34" charset="-128"/>
              </a:rPr>
              <a:t>n</a:t>
            </a:r>
            <a:r>
              <a:rPr lang="en-US" altLang="ja-JP" sz="1700" smtClean="0">
                <a:ea typeface="ＭＳ Ｐゴシック" pitchFamily="34" charset="-128"/>
              </a:rPr>
              <a:t>} such that </a:t>
            </a:r>
          </a:p>
          <a:p>
            <a:pPr lvl="1"/>
            <a:r>
              <a:rPr lang="en-US" altLang="en-US" sz="1700" smtClean="0">
                <a:ea typeface="ＭＳ Ｐゴシック" pitchFamily="34" charset="-128"/>
              </a:rPr>
              <a:t>Each relation is in good form </a:t>
            </a:r>
          </a:p>
          <a:p>
            <a:pPr lvl="1"/>
            <a:r>
              <a:rPr lang="en-US" altLang="en-US" sz="1700" smtClean="0">
                <a:ea typeface="ＭＳ Ｐゴシック" pitchFamily="34" charset="-128"/>
              </a:rPr>
              <a:t>The decomposition is a lossless decomposition</a:t>
            </a:r>
          </a:p>
          <a:p>
            <a:r>
              <a:rPr lang="en-US" altLang="en-US" sz="1700" smtClean="0">
                <a:ea typeface="ＭＳ Ｐゴシック" pitchFamily="34" charset="-128"/>
              </a:rPr>
              <a:t>Our theory is based on:</a:t>
            </a:r>
          </a:p>
          <a:p>
            <a:pPr lvl="1"/>
            <a:r>
              <a:rPr lang="en-US" altLang="en-US" sz="1700" smtClean="0">
                <a:ea typeface="ＭＳ Ｐゴシック" pitchFamily="34" charset="-128"/>
              </a:rPr>
              <a:t>Functional dependencies</a:t>
            </a:r>
          </a:p>
          <a:p>
            <a:pPr lvl="1"/>
            <a:r>
              <a:rPr lang="en-US" altLang="en-US" sz="1700" smtClean="0">
                <a:ea typeface="ＭＳ Ｐゴシック" pitchFamily="34" charset="-128"/>
              </a:rPr>
              <a:t>Multivalued dependencies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861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CE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1" y="112983"/>
            <a:ext cx="1058646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503361"/>
            <a:ext cx="6631431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ESHAN COLLEGE OF ENGINEERING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68350" y="1752600"/>
            <a:ext cx="8077200" cy="51523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Functional Dependencies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68350" y="2760663"/>
            <a:ext cx="7461250" cy="3259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1700" smtClean="0">
                <a:ea typeface="ＭＳ Ｐゴシック" pitchFamily="34" charset="-128"/>
              </a:rPr>
              <a:t>There are usually a variety of constraints (rules) on the data in the real world.</a:t>
            </a:r>
            <a:endParaRPr lang="en-US" altLang="en-US" sz="1700" i="1" smtClean="0">
              <a:ea typeface="ＭＳ Ｐゴシック" pitchFamily="34" charset="-128"/>
            </a:endParaRPr>
          </a:p>
          <a:p>
            <a:r>
              <a:rPr lang="en-US" altLang="en-US" sz="1700" smtClean="0">
                <a:ea typeface="ＭＳ Ｐゴシック" pitchFamily="34" charset="-128"/>
              </a:rPr>
              <a:t>For example, some of the constraints that are expected to hold  in a university database are:</a:t>
            </a:r>
          </a:p>
          <a:p>
            <a:pPr lvl="1"/>
            <a:r>
              <a:rPr lang="en-US" altLang="en-US" sz="1700" smtClean="0">
                <a:ea typeface="ＭＳ Ｐゴシック" pitchFamily="34" charset="-128"/>
              </a:rPr>
              <a:t>Students and instructors are uniquely identified by their ID.</a:t>
            </a:r>
          </a:p>
          <a:p>
            <a:pPr lvl="1"/>
            <a:r>
              <a:rPr lang="en-US" altLang="en-US" sz="1700" smtClean="0">
                <a:ea typeface="ＭＳ Ｐゴシック" pitchFamily="34" charset="-128"/>
              </a:rPr>
              <a:t>Each student and instructor has only one name.</a:t>
            </a:r>
          </a:p>
          <a:p>
            <a:pPr lvl="1"/>
            <a:r>
              <a:rPr lang="en-US" altLang="en-US" sz="1700" smtClean="0">
                <a:ea typeface="ＭＳ Ｐゴシック" pitchFamily="34" charset="-128"/>
              </a:rPr>
              <a:t>Each instructor and student is (primarily) associated with only one department.</a:t>
            </a:r>
          </a:p>
          <a:p>
            <a:pPr lvl="1"/>
            <a:r>
              <a:rPr lang="en-US" altLang="en-US" sz="1700" smtClean="0">
                <a:ea typeface="ＭＳ Ｐゴシック" pitchFamily="34" charset="-128"/>
              </a:rPr>
              <a:t>Each department has only one value for its budget, and only one associated building.</a:t>
            </a:r>
            <a:endParaRPr lang="en-US" altLang="en-US" sz="1700" dirty="0" smtClean="0">
              <a:ea typeface="ＭＳ Ｐゴシック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903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CE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1" y="112983"/>
            <a:ext cx="1058646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503361"/>
            <a:ext cx="6631431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ESHAN COLLEGE OF ENGINEERING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802986" y="1981200"/>
            <a:ext cx="8077200" cy="609600"/>
          </a:xfrm>
        </p:spPr>
        <p:txBody>
          <a:bodyPr/>
          <a:lstStyle/>
          <a:p>
            <a:pPr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Boyce-Codd Normal Form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802986" y="3027363"/>
            <a:ext cx="7540625" cy="2665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1700" smtClean="0">
                <a:ea typeface="ＭＳ Ｐゴシック" pitchFamily="34" charset="-128"/>
              </a:rPr>
              <a:t>A relation schema </a:t>
            </a:r>
            <a:r>
              <a:rPr lang="en-US" altLang="en-US" sz="1700" i="1" smtClean="0">
                <a:ea typeface="ＭＳ Ｐゴシック" pitchFamily="34" charset="-128"/>
              </a:rPr>
              <a:t>R</a:t>
            </a:r>
            <a:r>
              <a:rPr lang="en-US" altLang="en-US" sz="1700" smtClean="0">
                <a:ea typeface="ＭＳ Ｐゴシック" pitchFamily="34" charset="-128"/>
              </a:rPr>
              <a:t> is in BCNF with respect to a set </a:t>
            </a:r>
            <a:r>
              <a:rPr lang="en-US" altLang="en-US" sz="1700" i="1" smtClean="0">
                <a:ea typeface="ＭＳ Ｐゴシック" pitchFamily="34" charset="-128"/>
              </a:rPr>
              <a:t>F</a:t>
            </a:r>
            <a:r>
              <a:rPr lang="en-US" altLang="en-US" sz="1700" smtClean="0">
                <a:ea typeface="ＭＳ Ｐゴシック" pitchFamily="34" charset="-128"/>
              </a:rPr>
              <a:t> of functional  dependencies if for all functional dependencies in </a:t>
            </a:r>
            <a:r>
              <a:rPr lang="en-US" altLang="en-US" sz="1700" i="1" smtClean="0">
                <a:ea typeface="ＭＳ Ｐゴシック" pitchFamily="34" charset="-128"/>
              </a:rPr>
              <a:t>F</a:t>
            </a:r>
            <a:r>
              <a:rPr lang="en-US" altLang="en-US" sz="1700" baseline="30000" smtClean="0">
                <a:ea typeface="ＭＳ Ｐゴシック" pitchFamily="34" charset="-128"/>
              </a:rPr>
              <a:t>+</a:t>
            </a:r>
            <a:r>
              <a:rPr lang="en-US" altLang="en-US" sz="1700" smtClean="0">
                <a:ea typeface="ＭＳ Ｐゴシック" pitchFamily="34" charset="-128"/>
              </a:rPr>
              <a:t> of the form </a:t>
            </a:r>
          </a:p>
          <a:p>
            <a:pPr>
              <a:buFont typeface="Monotype Sorts" charset="2"/>
              <a:buNone/>
            </a:pPr>
            <a:r>
              <a:rPr lang="en-US" altLang="en-US" sz="1700" smtClean="0">
                <a:ea typeface="ＭＳ Ｐゴシック" pitchFamily="34" charset="-128"/>
                <a:sym typeface="Symbol" pitchFamily="18" charset="2"/>
              </a:rPr>
              <a:t>                 </a:t>
            </a:r>
            <a:r>
              <a:rPr lang="en-US" altLang="en-US" sz="1700" smtClean="0">
                <a:ea typeface="ＭＳ Ｐゴシック" pitchFamily="34" charset="-128"/>
                <a:sym typeface="Greek Symbols"/>
              </a:rPr>
              <a:t> </a:t>
            </a:r>
            <a:r>
              <a:rPr lang="en-US" altLang="en-US" sz="1700" smtClean="0">
                <a:ea typeface="ＭＳ Ｐゴシック" pitchFamily="34" charset="-128"/>
                <a:sym typeface="Symbol" pitchFamily="18" charset="2"/>
              </a:rPr>
              <a:t></a:t>
            </a:r>
            <a:r>
              <a:rPr lang="en-US" altLang="en-US" sz="1700" smtClean="0">
                <a:ea typeface="ＭＳ Ｐゴシック" pitchFamily="34" charset="-128"/>
                <a:sym typeface="Monotype Sorts" charset="2"/>
              </a:rPr>
              <a:t> </a:t>
            </a:r>
            <a:r>
              <a:rPr lang="en-US" altLang="en-US" sz="1700" i="1" smtClean="0">
                <a:ea typeface="ＭＳ Ｐゴシック" pitchFamily="34" charset="-128"/>
                <a:sym typeface="Symbol" pitchFamily="18" charset="2"/>
              </a:rPr>
              <a:t></a:t>
            </a:r>
            <a:endParaRPr lang="en-US" altLang="en-US" sz="1700" i="1" smtClean="0">
              <a:ea typeface="ＭＳ Ｐゴシック" pitchFamily="34" charset="-128"/>
              <a:sym typeface="Greek Symbols"/>
            </a:endParaRPr>
          </a:p>
          <a:p>
            <a:pPr>
              <a:buFont typeface="Monotype Sorts" charset="2"/>
              <a:buNone/>
            </a:pPr>
            <a:r>
              <a:rPr lang="en-US" altLang="en-US" sz="1700" i="1" smtClean="0">
                <a:ea typeface="ＭＳ Ｐゴシック" pitchFamily="34" charset="-128"/>
                <a:sym typeface="Greek Symbols"/>
              </a:rPr>
              <a:t>      </a:t>
            </a:r>
            <a:r>
              <a:rPr lang="en-US" altLang="en-US" sz="1700" smtClean="0">
                <a:ea typeface="ＭＳ Ｐゴシック" pitchFamily="34" charset="-128"/>
                <a:sym typeface="Greek Symbols"/>
              </a:rPr>
              <a:t>where </a:t>
            </a:r>
            <a:r>
              <a:rPr lang="en-US" altLang="en-US" sz="1700" smtClean="0">
                <a:ea typeface="ＭＳ Ｐゴシック" pitchFamily="34" charset="-128"/>
                <a:sym typeface="Symbol" pitchFamily="18" charset="2"/>
              </a:rPr>
              <a:t></a:t>
            </a:r>
            <a:r>
              <a:rPr lang="en-US" altLang="en-US" sz="1700" smtClean="0">
                <a:ea typeface="ＭＳ Ｐゴシック" pitchFamily="34" charset="-128"/>
                <a:sym typeface="Greek Symbols"/>
              </a:rPr>
              <a:t> </a:t>
            </a:r>
            <a:r>
              <a:rPr lang="en-US" altLang="en-US" sz="1700" smtClean="0">
                <a:ea typeface="ＭＳ Ｐゴシック" pitchFamily="34" charset="-128"/>
                <a:sym typeface="Symbol" pitchFamily="18" charset="2"/>
              </a:rPr>
              <a:t> </a:t>
            </a:r>
            <a:r>
              <a:rPr lang="en-US" altLang="en-US" sz="1700" i="1" smtClean="0">
                <a:ea typeface="ＭＳ Ｐゴシック" pitchFamily="34" charset="-128"/>
                <a:sym typeface="Symbol" pitchFamily="18" charset="2"/>
              </a:rPr>
              <a:t>R</a:t>
            </a:r>
            <a:r>
              <a:rPr lang="en-US" altLang="en-US" sz="1700" smtClean="0">
                <a:ea typeface="ＭＳ Ｐゴシック" pitchFamily="34" charset="-128"/>
                <a:sym typeface="Symbol" pitchFamily="18" charset="2"/>
              </a:rPr>
              <a:t> and </a:t>
            </a:r>
            <a:r>
              <a:rPr lang="en-US" altLang="en-US" sz="1700" i="1" smtClean="0">
                <a:ea typeface="ＭＳ Ｐゴシック" pitchFamily="34" charset="-128"/>
                <a:sym typeface="Symbol" pitchFamily="18" charset="2"/>
              </a:rPr>
              <a:t></a:t>
            </a:r>
            <a:r>
              <a:rPr lang="en-US" altLang="en-US" sz="1700" smtClean="0">
                <a:ea typeface="ＭＳ Ｐゴシック" pitchFamily="34" charset="-128"/>
                <a:sym typeface="Greek Symbols"/>
              </a:rPr>
              <a:t> </a:t>
            </a:r>
            <a:r>
              <a:rPr lang="en-US" altLang="en-US" sz="1700" smtClean="0">
                <a:ea typeface="ＭＳ Ｐゴシック" pitchFamily="34" charset="-128"/>
                <a:sym typeface="Symbol" pitchFamily="18" charset="2"/>
              </a:rPr>
              <a:t> </a:t>
            </a:r>
            <a:r>
              <a:rPr lang="en-US" altLang="en-US" sz="1700" i="1" smtClean="0">
                <a:ea typeface="ＭＳ Ｐゴシック" pitchFamily="34" charset="-128"/>
                <a:sym typeface="Symbol" pitchFamily="18" charset="2"/>
              </a:rPr>
              <a:t>R</a:t>
            </a:r>
            <a:r>
              <a:rPr lang="en-US" altLang="en-US" sz="1700" smtClean="0">
                <a:ea typeface="ＭＳ Ｐゴシック" pitchFamily="34" charset="-128"/>
                <a:sym typeface="Symbol" pitchFamily="18" charset="2"/>
              </a:rPr>
              <a:t>,</a:t>
            </a:r>
            <a:r>
              <a:rPr lang="en-US" altLang="en-US" sz="1700" i="1" smtClean="0">
                <a:ea typeface="ＭＳ Ｐゴシック" pitchFamily="34" charset="-128"/>
                <a:sym typeface="Symbol" pitchFamily="18" charset="2"/>
              </a:rPr>
              <a:t> </a:t>
            </a:r>
            <a:r>
              <a:rPr lang="en-US" altLang="en-US" sz="1700" smtClean="0">
                <a:ea typeface="ＭＳ Ｐゴシック" pitchFamily="34" charset="-128"/>
                <a:sym typeface="Symbol" pitchFamily="18" charset="2"/>
              </a:rPr>
              <a:t>at least one of the following holds:</a:t>
            </a:r>
          </a:p>
          <a:p>
            <a:pPr lvl="1"/>
            <a:r>
              <a:rPr lang="en-US" altLang="en-US" sz="1700" smtClean="0">
                <a:ea typeface="ＭＳ Ｐゴシック" pitchFamily="34" charset="-128"/>
                <a:sym typeface="Symbol" pitchFamily="18" charset="2"/>
              </a:rPr>
              <a:t></a:t>
            </a:r>
            <a:r>
              <a:rPr lang="en-US" altLang="en-US" sz="1700" smtClean="0">
                <a:ea typeface="ＭＳ Ｐゴシック" pitchFamily="34" charset="-128"/>
                <a:sym typeface="Greek Symbols"/>
              </a:rPr>
              <a:t> </a:t>
            </a:r>
            <a:r>
              <a:rPr lang="en-US" altLang="en-US" sz="1700" smtClean="0">
                <a:ea typeface="ＭＳ Ｐゴシック" pitchFamily="34" charset="-128"/>
                <a:sym typeface="Symbol" pitchFamily="18" charset="2"/>
              </a:rPr>
              <a:t></a:t>
            </a:r>
            <a:r>
              <a:rPr lang="en-US" altLang="en-US" sz="1700" smtClean="0">
                <a:ea typeface="ＭＳ Ｐゴシック" pitchFamily="34" charset="-128"/>
                <a:sym typeface="Monotype Sorts" charset="2"/>
              </a:rPr>
              <a:t> </a:t>
            </a:r>
            <a:r>
              <a:rPr lang="en-US" altLang="en-US" sz="1700" i="1" smtClean="0">
                <a:ea typeface="ＭＳ Ｐゴシック" pitchFamily="34" charset="-128"/>
                <a:sym typeface="Symbol" pitchFamily="18" charset="2"/>
              </a:rPr>
              <a:t></a:t>
            </a:r>
            <a:r>
              <a:rPr lang="en-US" altLang="en-US" sz="1700" i="1" smtClean="0">
                <a:ea typeface="ＭＳ Ｐゴシック" pitchFamily="34" charset="-128"/>
                <a:sym typeface="Greek Symbols"/>
              </a:rPr>
              <a:t>  </a:t>
            </a:r>
            <a:r>
              <a:rPr lang="en-US" altLang="en-US" sz="1700" smtClean="0">
                <a:ea typeface="ＭＳ Ｐゴシック" pitchFamily="34" charset="-128"/>
                <a:sym typeface="Greek Symbols"/>
              </a:rPr>
              <a:t>is trivial (i.e., </a:t>
            </a:r>
            <a:r>
              <a:rPr lang="en-US" altLang="en-US" sz="1700" i="1" smtClean="0">
                <a:ea typeface="ＭＳ Ｐゴシック" pitchFamily="34" charset="-128"/>
                <a:sym typeface="Symbol" pitchFamily="18" charset="2"/>
              </a:rPr>
              <a:t></a:t>
            </a:r>
            <a:r>
              <a:rPr lang="en-US" altLang="en-US" sz="1700" smtClean="0">
                <a:ea typeface="ＭＳ Ｐゴシック" pitchFamily="34" charset="-128"/>
                <a:sym typeface="Greek Symbols"/>
              </a:rPr>
              <a:t> </a:t>
            </a:r>
            <a:r>
              <a:rPr lang="en-US" altLang="en-US" sz="1700" smtClean="0">
                <a:ea typeface="ＭＳ Ｐゴシック" pitchFamily="34" charset="-128"/>
                <a:sym typeface="Symbol" pitchFamily="18" charset="2"/>
              </a:rPr>
              <a:t> </a:t>
            </a:r>
            <a:r>
              <a:rPr lang="en-US" altLang="en-US" sz="1700" smtClean="0">
                <a:ea typeface="ＭＳ Ｐゴシック" pitchFamily="34" charset="-128"/>
                <a:sym typeface="Greek Symbols"/>
              </a:rPr>
              <a:t>)</a:t>
            </a:r>
          </a:p>
          <a:p>
            <a:pPr lvl="1"/>
            <a:r>
              <a:rPr lang="en-US" altLang="en-US" sz="1700" smtClean="0">
                <a:ea typeface="ＭＳ Ｐゴシック" pitchFamily="34" charset="-128"/>
                <a:sym typeface="Symbol" pitchFamily="18" charset="2"/>
              </a:rPr>
              <a:t></a:t>
            </a:r>
            <a:r>
              <a:rPr lang="en-US" altLang="en-US" sz="1700" smtClean="0">
                <a:ea typeface="ＭＳ Ｐゴシック" pitchFamily="34" charset="-128"/>
                <a:sym typeface="Greek Symbols"/>
              </a:rPr>
              <a:t> is a superkey for </a:t>
            </a:r>
            <a:r>
              <a:rPr lang="en-US" altLang="en-US" sz="1700" i="1" smtClean="0">
                <a:ea typeface="ＭＳ Ｐゴシック" pitchFamily="34" charset="-128"/>
                <a:sym typeface="Greek Symbols"/>
              </a:rPr>
              <a:t>R</a:t>
            </a:r>
          </a:p>
          <a:p>
            <a:endParaRPr lang="en-US" altLang="en-US" sz="2000" i="1" smtClean="0">
              <a:ea typeface="ＭＳ Ｐゴシック" pitchFamily="34" charset="-128"/>
              <a:sym typeface="Greek Symbols"/>
            </a:endParaRPr>
          </a:p>
          <a:p>
            <a:endParaRPr lang="en-US" altLang="en-US" sz="2000" smtClean="0">
              <a:ea typeface="ＭＳ Ｐゴシック" pitchFamily="34" charset="-128"/>
              <a:sym typeface="Symbol" pitchFamily="18" charset="2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62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CE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1" y="112983"/>
            <a:ext cx="1058646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503361"/>
            <a:ext cx="6631431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ESHAN COLLEGE OF ENGINEERING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7568" y="1752600"/>
            <a:ext cx="8077200" cy="46080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Third Normal Form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47568" y="2728914"/>
            <a:ext cx="7621588" cy="3706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2738438" algn="l"/>
              </a:tabLst>
            </a:pPr>
            <a:r>
              <a:rPr lang="en-US" altLang="en-US" sz="1700" smtClean="0">
                <a:ea typeface="ＭＳ Ｐゴシック" pitchFamily="34" charset="-128"/>
              </a:rPr>
              <a:t>A relation schema </a:t>
            </a:r>
            <a:r>
              <a:rPr lang="en-US" altLang="en-US" sz="1700" i="1" smtClean="0">
                <a:ea typeface="ＭＳ Ｐゴシック" pitchFamily="34" charset="-128"/>
              </a:rPr>
              <a:t>R</a:t>
            </a:r>
            <a:r>
              <a:rPr lang="en-US" altLang="en-US" sz="1700" smtClean="0">
                <a:ea typeface="ＭＳ Ｐゴシック" pitchFamily="34" charset="-128"/>
              </a:rPr>
              <a:t> is in </a:t>
            </a:r>
            <a:r>
              <a:rPr lang="en-US" altLang="en-US" sz="1700" b="1" smtClean="0">
                <a:solidFill>
                  <a:srgbClr val="002060"/>
                </a:solidFill>
                <a:ea typeface="ＭＳ Ｐゴシック" pitchFamily="34" charset="-128"/>
              </a:rPr>
              <a:t>third normal form (3NF)</a:t>
            </a:r>
            <a:r>
              <a:rPr lang="en-US" altLang="en-US" sz="1700" smtClean="0">
                <a:solidFill>
                  <a:srgbClr val="002060"/>
                </a:solidFill>
                <a:ea typeface="ＭＳ Ｐゴシック" pitchFamily="34" charset="-128"/>
              </a:rPr>
              <a:t> </a:t>
            </a:r>
            <a:r>
              <a:rPr lang="en-US" altLang="en-US" sz="1700" smtClean="0">
                <a:ea typeface="ＭＳ Ｐゴシック" pitchFamily="34" charset="-128"/>
              </a:rPr>
              <a:t>if for all:</a:t>
            </a:r>
          </a:p>
          <a:p>
            <a:pPr>
              <a:buFont typeface="Monotype Sorts" charset="2"/>
              <a:buNone/>
              <a:tabLst>
                <a:tab pos="2738438" algn="l"/>
              </a:tabLst>
            </a:pPr>
            <a:r>
              <a:rPr lang="en-US" altLang="en-US" sz="1700" smtClean="0">
                <a:ea typeface="ＭＳ Ｐゴシック" pitchFamily="34" charset="-128"/>
              </a:rPr>
              <a:t>		</a:t>
            </a:r>
            <a:r>
              <a:rPr lang="en-US" altLang="en-US" sz="1700" smtClean="0">
                <a:ea typeface="ＭＳ Ｐゴシック" pitchFamily="34" charset="-128"/>
                <a:sym typeface="Symbol" pitchFamily="18" charset="2"/>
              </a:rPr>
              <a:t></a:t>
            </a:r>
            <a:r>
              <a:rPr lang="en-US" altLang="en-US" sz="1700" smtClean="0">
                <a:ea typeface="ＭＳ Ｐゴシック" pitchFamily="34" charset="-128"/>
                <a:sym typeface="Greek Symbols"/>
              </a:rPr>
              <a:t> </a:t>
            </a:r>
            <a:r>
              <a:rPr lang="en-US" altLang="en-US" sz="1700" smtClean="0">
                <a:ea typeface="ＭＳ Ｐゴシック" pitchFamily="34" charset="-128"/>
                <a:sym typeface="Symbol" pitchFamily="18" charset="2"/>
              </a:rPr>
              <a:t></a:t>
            </a:r>
            <a:r>
              <a:rPr lang="en-US" altLang="en-US" sz="1700" smtClean="0">
                <a:ea typeface="ＭＳ Ｐゴシック" pitchFamily="34" charset="-128"/>
                <a:sym typeface="Monotype Sorts" charset="2"/>
              </a:rPr>
              <a:t> </a:t>
            </a:r>
            <a:r>
              <a:rPr lang="en-US" altLang="en-US" sz="1700" i="1" smtClean="0">
                <a:ea typeface="ＭＳ Ｐゴシック" pitchFamily="34" charset="-128"/>
                <a:sym typeface="Symbol" pitchFamily="18" charset="2"/>
              </a:rPr>
              <a:t></a:t>
            </a:r>
            <a:r>
              <a:rPr lang="en-US" altLang="en-US" sz="1700" smtClean="0">
                <a:ea typeface="ＭＳ Ｐゴシック" pitchFamily="34" charset="-128"/>
                <a:sym typeface="Monotype Sorts" charset="2"/>
              </a:rPr>
              <a:t> in </a:t>
            </a:r>
            <a:r>
              <a:rPr lang="en-US" altLang="en-US" sz="1700" i="1" smtClean="0">
                <a:ea typeface="ＭＳ Ｐゴシック" pitchFamily="34" charset="-128"/>
                <a:sym typeface="Monotype Sorts" charset="2"/>
              </a:rPr>
              <a:t>F</a:t>
            </a:r>
            <a:r>
              <a:rPr lang="en-US" altLang="en-US" sz="1700" baseline="30000" smtClean="0">
                <a:ea typeface="ＭＳ Ｐゴシック" pitchFamily="34" charset="-128"/>
                <a:sym typeface="Monotype Sorts" charset="2"/>
              </a:rPr>
              <a:t>+</a:t>
            </a:r>
          </a:p>
          <a:p>
            <a:pPr>
              <a:buFont typeface="Monotype Sorts" charset="2"/>
              <a:buNone/>
              <a:tabLst>
                <a:tab pos="2738438" algn="l"/>
              </a:tabLst>
            </a:pPr>
            <a:r>
              <a:rPr lang="en-US" altLang="en-US" sz="800" smtClean="0">
                <a:ea typeface="ＭＳ Ｐゴシック" pitchFamily="34" charset="-128"/>
                <a:sym typeface="Monotype Sorts" charset="2"/>
              </a:rPr>
              <a:t> </a:t>
            </a:r>
            <a:r>
              <a:rPr lang="en-US" altLang="en-US" sz="1700" smtClean="0">
                <a:ea typeface="ＭＳ Ｐゴシック" pitchFamily="34" charset="-128"/>
                <a:sym typeface="Monotype Sorts" charset="2"/>
              </a:rPr>
              <a:t/>
            </a:r>
            <a:br>
              <a:rPr lang="en-US" altLang="en-US" sz="1700" smtClean="0">
                <a:ea typeface="ＭＳ Ｐゴシック" pitchFamily="34" charset="-128"/>
                <a:sym typeface="Monotype Sorts" charset="2"/>
              </a:rPr>
            </a:br>
            <a:r>
              <a:rPr lang="en-US" altLang="en-US" sz="1700" smtClean="0">
                <a:ea typeface="ＭＳ Ｐゴシック" pitchFamily="34" charset="-128"/>
                <a:sym typeface="Monotype Sorts" charset="2"/>
              </a:rPr>
              <a:t>at least one of the following holds:</a:t>
            </a:r>
          </a:p>
          <a:p>
            <a:pPr lvl="1">
              <a:tabLst>
                <a:tab pos="2738438" algn="l"/>
              </a:tabLst>
            </a:pPr>
            <a:r>
              <a:rPr lang="en-US" altLang="en-US" sz="1700" smtClean="0">
                <a:ea typeface="ＭＳ Ｐゴシック" pitchFamily="34" charset="-128"/>
                <a:sym typeface="Symbol" pitchFamily="18" charset="2"/>
              </a:rPr>
              <a:t></a:t>
            </a:r>
            <a:r>
              <a:rPr lang="en-US" altLang="en-US" sz="1700" smtClean="0">
                <a:ea typeface="ＭＳ Ｐゴシック" pitchFamily="34" charset="-128"/>
                <a:sym typeface="Greek Symbols"/>
              </a:rPr>
              <a:t> </a:t>
            </a:r>
            <a:r>
              <a:rPr lang="en-US" altLang="en-US" sz="1700" smtClean="0">
                <a:ea typeface="ＭＳ Ｐゴシック" pitchFamily="34" charset="-128"/>
                <a:sym typeface="Symbol" pitchFamily="18" charset="2"/>
              </a:rPr>
              <a:t></a:t>
            </a:r>
            <a:r>
              <a:rPr lang="en-US" altLang="en-US" sz="1700" smtClean="0">
                <a:ea typeface="ＭＳ Ｐゴシック" pitchFamily="34" charset="-128"/>
                <a:sym typeface="Monotype Sorts" charset="2"/>
              </a:rPr>
              <a:t> </a:t>
            </a:r>
            <a:r>
              <a:rPr lang="en-US" altLang="en-US" sz="1700" i="1" smtClean="0">
                <a:ea typeface="ＭＳ Ｐゴシック" pitchFamily="34" charset="-128"/>
                <a:sym typeface="Symbol" pitchFamily="18" charset="2"/>
              </a:rPr>
              <a:t></a:t>
            </a:r>
            <a:r>
              <a:rPr lang="en-US" altLang="en-US" sz="1700" i="1" smtClean="0">
                <a:ea typeface="ＭＳ Ｐゴシック" pitchFamily="34" charset="-128"/>
                <a:sym typeface="Greek Symbols"/>
              </a:rPr>
              <a:t> </a:t>
            </a:r>
            <a:r>
              <a:rPr lang="en-US" altLang="en-US" sz="1700" smtClean="0">
                <a:ea typeface="ＭＳ Ｐゴシック" pitchFamily="34" charset="-128"/>
                <a:sym typeface="Greek Symbols"/>
              </a:rPr>
              <a:t>is trivial (i.e., </a:t>
            </a:r>
            <a:r>
              <a:rPr lang="en-US" altLang="en-US" sz="1700" i="1" smtClean="0">
                <a:ea typeface="ＭＳ Ｐゴシック" pitchFamily="34" charset="-128"/>
                <a:sym typeface="Symbol" pitchFamily="18" charset="2"/>
              </a:rPr>
              <a:t></a:t>
            </a:r>
            <a:r>
              <a:rPr lang="en-US" altLang="en-US" sz="1700" i="1" smtClean="0">
                <a:ea typeface="ＭＳ Ｐゴシック" pitchFamily="34" charset="-128"/>
                <a:sym typeface="Greek Symbols"/>
              </a:rPr>
              <a:t> </a:t>
            </a:r>
            <a:r>
              <a:rPr lang="en-US" altLang="en-US" sz="1700" smtClean="0">
                <a:ea typeface="ＭＳ Ｐゴシック" pitchFamily="34" charset="-128"/>
                <a:sym typeface="Symbol" pitchFamily="18" charset="2"/>
              </a:rPr>
              <a:t> </a:t>
            </a:r>
            <a:r>
              <a:rPr lang="en-US" altLang="en-US" sz="1700" smtClean="0">
                <a:ea typeface="ＭＳ Ｐゴシック" pitchFamily="34" charset="-128"/>
                <a:sym typeface="Greek Symbols"/>
              </a:rPr>
              <a:t>)</a:t>
            </a:r>
          </a:p>
          <a:p>
            <a:pPr lvl="1">
              <a:tabLst>
                <a:tab pos="2738438" algn="l"/>
              </a:tabLst>
            </a:pPr>
            <a:r>
              <a:rPr lang="en-US" altLang="en-US" sz="1700" smtClean="0">
                <a:ea typeface="ＭＳ Ｐゴシック" pitchFamily="34" charset="-128"/>
                <a:sym typeface="Symbol" pitchFamily="18" charset="2"/>
              </a:rPr>
              <a:t></a:t>
            </a:r>
            <a:r>
              <a:rPr lang="en-US" altLang="en-US" sz="1700" smtClean="0">
                <a:ea typeface="ＭＳ Ｐゴシック" pitchFamily="34" charset="-128"/>
                <a:sym typeface="Greek Symbols"/>
              </a:rPr>
              <a:t> is a superkey for </a:t>
            </a:r>
            <a:r>
              <a:rPr lang="en-US" altLang="en-US" sz="1700" i="1" smtClean="0">
                <a:ea typeface="ＭＳ Ｐゴシック" pitchFamily="34" charset="-128"/>
                <a:sym typeface="Greek Symbols"/>
              </a:rPr>
              <a:t>R</a:t>
            </a:r>
            <a:endParaRPr lang="en-US" altLang="en-US" sz="1700" smtClean="0">
              <a:ea typeface="ＭＳ Ｐゴシック" pitchFamily="34" charset="-128"/>
              <a:sym typeface="Greek Symbols"/>
            </a:endParaRPr>
          </a:p>
          <a:p>
            <a:pPr lvl="1">
              <a:tabLst>
                <a:tab pos="2738438" algn="l"/>
              </a:tabLst>
            </a:pPr>
            <a:r>
              <a:rPr lang="en-US" altLang="en-US" sz="1700" smtClean="0">
                <a:ea typeface="ＭＳ Ｐゴシック" pitchFamily="34" charset="-128"/>
                <a:sym typeface="Greek Symbols"/>
              </a:rPr>
              <a:t>Each attribute </a:t>
            </a:r>
            <a:r>
              <a:rPr lang="en-US" altLang="en-US" sz="1700" i="1" smtClean="0">
                <a:ea typeface="ＭＳ Ｐゴシック" pitchFamily="34" charset="-128"/>
                <a:sym typeface="Greek Symbols"/>
              </a:rPr>
              <a:t>A</a:t>
            </a:r>
            <a:r>
              <a:rPr lang="en-US" altLang="en-US" sz="1700" smtClean="0">
                <a:ea typeface="ＭＳ Ｐゴシック" pitchFamily="34" charset="-128"/>
                <a:sym typeface="Greek Symbols"/>
              </a:rPr>
              <a:t> in </a:t>
            </a:r>
            <a:r>
              <a:rPr lang="en-US" altLang="en-US" sz="1700" i="1" smtClean="0">
                <a:ea typeface="ＭＳ Ｐゴシック" pitchFamily="34" charset="-128"/>
                <a:sym typeface="Symbol" pitchFamily="18" charset="2"/>
              </a:rPr>
              <a:t></a:t>
            </a:r>
            <a:r>
              <a:rPr lang="en-US" altLang="en-US" sz="1700" smtClean="0">
                <a:ea typeface="ＭＳ Ｐゴシック" pitchFamily="34" charset="-128"/>
                <a:sym typeface="Greek Symbols"/>
              </a:rPr>
              <a:t> – </a:t>
            </a:r>
            <a:r>
              <a:rPr lang="en-US" altLang="en-US" sz="1700" smtClean="0">
                <a:ea typeface="ＭＳ Ｐゴシック" pitchFamily="34" charset="-128"/>
                <a:sym typeface="Symbol" pitchFamily="18" charset="2"/>
              </a:rPr>
              <a:t></a:t>
            </a:r>
            <a:r>
              <a:rPr lang="en-US" altLang="en-US" sz="1700" smtClean="0">
                <a:ea typeface="ＭＳ Ｐゴシック" pitchFamily="34" charset="-128"/>
                <a:sym typeface="Greek Symbols"/>
              </a:rPr>
              <a:t> is contained in a candidate key for </a:t>
            </a:r>
            <a:r>
              <a:rPr lang="en-US" altLang="en-US" sz="1700" i="1" smtClean="0">
                <a:ea typeface="ＭＳ Ｐゴシック" pitchFamily="34" charset="-128"/>
                <a:sym typeface="Greek Symbols"/>
              </a:rPr>
              <a:t>R.</a:t>
            </a:r>
          </a:p>
          <a:p>
            <a:pPr lvl="1">
              <a:buFont typeface="Monotype Sorts" charset="2"/>
              <a:buNone/>
              <a:tabLst>
                <a:tab pos="2738438" algn="l"/>
              </a:tabLst>
            </a:pPr>
            <a:r>
              <a:rPr lang="en-US" altLang="en-US" sz="1700" i="1" smtClean="0">
                <a:ea typeface="ＭＳ Ｐゴシック" pitchFamily="34" charset="-128"/>
                <a:sym typeface="Greek Symbols"/>
              </a:rPr>
              <a:t>   </a:t>
            </a:r>
            <a:r>
              <a:rPr lang="en-US" altLang="en-US" sz="1700" smtClean="0">
                <a:ea typeface="ＭＳ Ｐゴシック" pitchFamily="34" charset="-128"/>
                <a:sym typeface="Greek Symbols"/>
              </a:rPr>
              <a:t>(</a:t>
            </a:r>
            <a:r>
              <a:rPr lang="en-US" altLang="en-US" sz="1700" b="1" smtClean="0">
                <a:ea typeface="ＭＳ Ｐゴシック" pitchFamily="34" charset="-128"/>
                <a:sym typeface="Greek Symbols"/>
              </a:rPr>
              <a:t>NOTE</a:t>
            </a:r>
            <a:r>
              <a:rPr lang="en-US" altLang="en-US" sz="1700" i="1" smtClean="0">
                <a:ea typeface="ＭＳ Ｐゴシック" pitchFamily="34" charset="-128"/>
                <a:sym typeface="Greek Symbols"/>
              </a:rPr>
              <a:t>: </a:t>
            </a:r>
            <a:r>
              <a:rPr lang="en-US" altLang="en-US" sz="1700" smtClean="0">
                <a:ea typeface="ＭＳ Ｐゴシック" pitchFamily="34" charset="-128"/>
                <a:sym typeface="Greek Symbols"/>
              </a:rPr>
              <a:t>each attribute may be in a different candidate key)</a:t>
            </a:r>
            <a:endParaRPr lang="en-US" altLang="en-US" sz="1700" i="1" smtClean="0">
              <a:ea typeface="ＭＳ Ｐゴシック" pitchFamily="34" charset="-128"/>
              <a:sym typeface="Greek Symbols"/>
            </a:endParaRPr>
          </a:p>
          <a:p>
            <a:pPr>
              <a:tabLst>
                <a:tab pos="2738438" algn="l"/>
              </a:tabLst>
            </a:pPr>
            <a:r>
              <a:rPr lang="en-US" altLang="en-US" sz="1700" smtClean="0">
                <a:ea typeface="ＭＳ Ｐゴシック" pitchFamily="34" charset="-128"/>
                <a:sym typeface="Greek Symbols"/>
              </a:rPr>
              <a:t>If a relation is in BCNF it is in 3NF (since in BCNF one of the first two conditions above must hold).</a:t>
            </a:r>
          </a:p>
          <a:p>
            <a:pPr>
              <a:tabLst>
                <a:tab pos="2738438" algn="l"/>
              </a:tabLst>
            </a:pPr>
            <a:r>
              <a:rPr lang="en-US" altLang="en-US" sz="1700" smtClean="0">
                <a:ea typeface="ＭＳ Ｐゴシック" pitchFamily="34" charset="-128"/>
              </a:rPr>
              <a:t>Third condition is a minimal relaxation of BCNF to ensure dependency preservation (will see why later).</a:t>
            </a:r>
          </a:p>
          <a:p>
            <a:pPr>
              <a:tabLst>
                <a:tab pos="2738438" algn="l"/>
              </a:tabLst>
            </a:pPr>
            <a:endParaRPr lang="en-US" altLang="en-US" sz="2000" smtClean="0">
              <a:ea typeface="ＭＳ Ｐゴシック" pitchFamily="34" charset="-128"/>
              <a:sym typeface="Greek Symbol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974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CE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1" y="112983"/>
            <a:ext cx="1058646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503361"/>
            <a:ext cx="6631431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ESHAN COLLEGE OF ENGINEERING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63588" y="1200547"/>
            <a:ext cx="8015287" cy="625475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ea typeface="ＭＳ Ｐゴシック" pitchFamily="34" charset="-128"/>
              </a:rPr>
              <a:t>3NF Example</a:t>
            </a:r>
            <a:endParaRPr lang="en-US" altLang="en-US" sz="2800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pitchFamily="34" charset="-128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817563" y="2195910"/>
            <a:ext cx="8015287" cy="4489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1700" smtClean="0">
                <a:ea typeface="ＭＳ Ｐゴシック" pitchFamily="34" charset="-128"/>
              </a:rPr>
              <a:t>Consider a schema:</a:t>
            </a:r>
          </a:p>
          <a:p>
            <a:pPr>
              <a:buFont typeface="Monotype Sorts" charset="2"/>
              <a:buNone/>
            </a:pPr>
            <a:r>
              <a:rPr lang="en-US" altLang="en-US" sz="1700" smtClean="0">
                <a:ea typeface="ＭＳ Ｐゴシック" pitchFamily="34" charset="-128"/>
              </a:rPr>
              <a:t>         </a:t>
            </a:r>
            <a:r>
              <a:rPr lang="en-US" altLang="en-US" sz="1700" i="1" smtClean="0">
                <a:ea typeface="ＭＳ Ｐゴシック" pitchFamily="34" charset="-128"/>
              </a:rPr>
              <a:t>dept_advisor(s_ID, i_ID, dept_name</a:t>
            </a:r>
            <a:r>
              <a:rPr lang="en-US" altLang="en-US" sz="1700" smtClean="0">
                <a:ea typeface="ＭＳ Ｐゴシック" pitchFamily="34" charset="-128"/>
              </a:rPr>
              <a:t>)</a:t>
            </a:r>
          </a:p>
          <a:p>
            <a:r>
              <a:rPr lang="en-US" altLang="en-US" sz="1700" smtClean="0">
                <a:ea typeface="ＭＳ Ｐゴシック" pitchFamily="34" charset="-128"/>
              </a:rPr>
              <a:t>With function dependencies:</a:t>
            </a:r>
          </a:p>
          <a:p>
            <a:pPr>
              <a:buFont typeface="Monotype Sorts" charset="2"/>
              <a:buNone/>
            </a:pPr>
            <a:r>
              <a:rPr lang="en-US" altLang="en-US" sz="1700" smtClean="0">
                <a:ea typeface="ＭＳ Ｐゴシック" pitchFamily="34" charset="-128"/>
              </a:rPr>
              <a:t>             </a:t>
            </a:r>
            <a:r>
              <a:rPr lang="en-US" altLang="en-US" sz="1700" i="1" smtClean="0">
                <a:ea typeface="ＭＳ Ｐゴシック" pitchFamily="34" charset="-128"/>
              </a:rPr>
              <a:t>i_ID</a:t>
            </a:r>
            <a:r>
              <a:rPr lang="en-US" altLang="en-US" sz="1700" smtClean="0">
                <a:ea typeface="ＭＳ Ｐゴシック" pitchFamily="34" charset="-128"/>
              </a:rPr>
              <a:t> </a:t>
            </a:r>
            <a:r>
              <a:rPr lang="en-US" altLang="en-US" sz="1700" smtClean="0">
                <a:ea typeface="ＭＳ Ｐゴシック" pitchFamily="34" charset="-128"/>
                <a:sym typeface="Symbol" pitchFamily="18" charset="2"/>
              </a:rPr>
              <a:t> </a:t>
            </a:r>
            <a:r>
              <a:rPr lang="en-US" altLang="en-US" sz="1700" i="1" smtClean="0">
                <a:ea typeface="ＭＳ Ｐゴシック" pitchFamily="34" charset="-128"/>
                <a:sym typeface="Symbol" pitchFamily="18" charset="2"/>
              </a:rPr>
              <a:t>dept_name</a:t>
            </a:r>
          </a:p>
          <a:p>
            <a:pPr>
              <a:buFont typeface="Monotype Sorts" charset="2"/>
              <a:buNone/>
            </a:pPr>
            <a:r>
              <a:rPr lang="en-US" altLang="en-US" sz="1700" smtClean="0">
                <a:ea typeface="ＭＳ Ｐゴシック" pitchFamily="34" charset="-128"/>
              </a:rPr>
              <a:t>             </a:t>
            </a:r>
            <a:r>
              <a:rPr lang="en-US" altLang="en-US" sz="1700" i="1" smtClean="0">
                <a:ea typeface="ＭＳ Ｐゴシック" pitchFamily="34" charset="-128"/>
              </a:rPr>
              <a:t>s_ID, </a:t>
            </a:r>
            <a:r>
              <a:rPr lang="en-US" altLang="en-US" sz="1700" i="1" smtClean="0">
                <a:ea typeface="ＭＳ Ｐゴシック" pitchFamily="34" charset="-128"/>
                <a:sym typeface="Symbol" pitchFamily="18" charset="2"/>
              </a:rPr>
              <a:t>dept_name</a:t>
            </a:r>
            <a:r>
              <a:rPr lang="en-US" altLang="en-US" sz="1700" i="1" smtClean="0">
                <a:ea typeface="ＭＳ Ｐゴシック" pitchFamily="34" charset="-128"/>
              </a:rPr>
              <a:t> </a:t>
            </a:r>
            <a:r>
              <a:rPr lang="en-US" altLang="en-US" sz="1700" smtClean="0">
                <a:ea typeface="ＭＳ Ｐゴシック" pitchFamily="34" charset="-128"/>
                <a:sym typeface="Symbol" pitchFamily="18" charset="2"/>
              </a:rPr>
              <a:t> </a:t>
            </a:r>
            <a:r>
              <a:rPr lang="en-US" altLang="en-US" sz="1700" i="1" smtClean="0">
                <a:ea typeface="ＭＳ Ｐゴシック" pitchFamily="34" charset="-128"/>
                <a:sym typeface="Symbol" pitchFamily="18" charset="2"/>
              </a:rPr>
              <a:t>i_ID</a:t>
            </a:r>
          </a:p>
          <a:p>
            <a:r>
              <a:rPr lang="en-US" altLang="en-US" sz="1700" smtClean="0">
                <a:ea typeface="ＭＳ Ｐゴシック" pitchFamily="34" charset="-128"/>
                <a:sym typeface="Monotype Sorts" charset="2"/>
              </a:rPr>
              <a:t>Two candidate keys =  {</a:t>
            </a:r>
            <a:r>
              <a:rPr lang="en-US" altLang="en-US" sz="1700" i="1" smtClean="0">
                <a:ea typeface="ＭＳ Ｐゴシック" pitchFamily="34" charset="-128"/>
              </a:rPr>
              <a:t>s_ID, </a:t>
            </a:r>
            <a:r>
              <a:rPr lang="en-US" altLang="en-US" sz="1700" i="1" smtClean="0">
                <a:ea typeface="ＭＳ Ｐゴシック" pitchFamily="34" charset="-128"/>
                <a:sym typeface="Symbol" pitchFamily="18" charset="2"/>
              </a:rPr>
              <a:t>dept_name</a:t>
            </a:r>
            <a:r>
              <a:rPr lang="en-US" altLang="en-US" sz="1700" smtClean="0">
                <a:ea typeface="ＭＳ Ｐゴシック" pitchFamily="34" charset="-128"/>
                <a:sym typeface="Symbol" pitchFamily="18" charset="2"/>
              </a:rPr>
              <a:t>}, {</a:t>
            </a:r>
            <a:r>
              <a:rPr lang="en-US" altLang="en-US" sz="1700" i="1" smtClean="0">
                <a:ea typeface="ＭＳ Ｐゴシック" pitchFamily="34" charset="-128"/>
              </a:rPr>
              <a:t>s_ID,</a:t>
            </a:r>
            <a:r>
              <a:rPr lang="en-US" altLang="en-US" sz="1700" i="1" smtClean="0">
                <a:ea typeface="ＭＳ Ｐゴシック" pitchFamily="34" charset="-128"/>
                <a:sym typeface="Symbol" pitchFamily="18" charset="2"/>
              </a:rPr>
              <a:t> i_ID </a:t>
            </a:r>
            <a:r>
              <a:rPr lang="en-US" altLang="en-US" sz="1700" smtClean="0">
                <a:ea typeface="ＭＳ Ｐゴシック" pitchFamily="34" charset="-128"/>
                <a:sym typeface="Symbol" pitchFamily="18" charset="2"/>
              </a:rPr>
              <a:t>}</a:t>
            </a:r>
            <a:endParaRPr lang="en-US" altLang="en-US" sz="1700" smtClean="0">
              <a:ea typeface="ＭＳ Ｐゴシック" pitchFamily="34" charset="-128"/>
              <a:sym typeface="Monotype Sorts" charset="2"/>
            </a:endParaRPr>
          </a:p>
          <a:p>
            <a:r>
              <a:rPr lang="en-US" altLang="en-US" sz="1700" smtClean="0">
                <a:ea typeface="ＭＳ Ｐゴシック" pitchFamily="34" charset="-128"/>
                <a:sym typeface="Monotype Sorts" charset="2"/>
              </a:rPr>
              <a:t>We have seen before that </a:t>
            </a:r>
            <a:r>
              <a:rPr lang="en-US" altLang="en-US" sz="1700" i="1" smtClean="0">
                <a:ea typeface="ＭＳ Ｐゴシック" pitchFamily="34" charset="-128"/>
              </a:rPr>
              <a:t>dept_advisor </a:t>
            </a:r>
            <a:r>
              <a:rPr lang="en-US" altLang="en-US" sz="1700" smtClean="0">
                <a:ea typeface="ＭＳ Ｐゴシック" pitchFamily="34" charset="-128"/>
                <a:sym typeface="Monotype Sorts" charset="2"/>
              </a:rPr>
              <a:t>is </a:t>
            </a:r>
            <a:r>
              <a:rPr lang="en-US" altLang="en-US" sz="1700" smtClean="0">
                <a:solidFill>
                  <a:srgbClr val="002060"/>
                </a:solidFill>
                <a:ea typeface="ＭＳ Ｐゴシック" pitchFamily="34" charset="-128"/>
                <a:sym typeface="Monotype Sorts" charset="2"/>
              </a:rPr>
              <a:t>not</a:t>
            </a:r>
            <a:r>
              <a:rPr lang="en-US" altLang="en-US" sz="1700" smtClean="0">
                <a:ea typeface="ＭＳ Ｐゴシック" pitchFamily="34" charset="-128"/>
                <a:sym typeface="Monotype Sorts" charset="2"/>
              </a:rPr>
              <a:t> in BCNF</a:t>
            </a:r>
          </a:p>
          <a:p>
            <a:r>
              <a:rPr lang="en-US" altLang="en-US" sz="1700" i="1" smtClean="0">
                <a:ea typeface="ＭＳ Ｐゴシック" pitchFamily="34" charset="-128"/>
                <a:sym typeface="Monotype Sorts" charset="2"/>
              </a:rPr>
              <a:t>R,  </a:t>
            </a:r>
            <a:r>
              <a:rPr lang="en-US" altLang="en-US" sz="1700" smtClean="0">
                <a:ea typeface="ＭＳ Ｐゴシック" pitchFamily="34" charset="-128"/>
                <a:sym typeface="Monotype Sorts" charset="2"/>
              </a:rPr>
              <a:t>however, </a:t>
            </a:r>
            <a:r>
              <a:rPr lang="en-US" altLang="en-US" sz="1700" i="1" smtClean="0">
                <a:ea typeface="ＭＳ Ｐゴシック" pitchFamily="34" charset="-128"/>
                <a:sym typeface="Monotype Sorts" charset="2"/>
              </a:rPr>
              <a:t> </a:t>
            </a:r>
            <a:r>
              <a:rPr lang="en-US" altLang="en-US" sz="1700" smtClean="0">
                <a:ea typeface="ＭＳ Ｐゴシック" pitchFamily="34" charset="-128"/>
                <a:sym typeface="Monotype Sorts" charset="2"/>
              </a:rPr>
              <a:t>is in  3NF</a:t>
            </a:r>
          </a:p>
          <a:p>
            <a:pPr lvl="1"/>
            <a:r>
              <a:rPr lang="en-US" altLang="en-US" sz="1700" i="1" smtClean="0">
                <a:ea typeface="ＭＳ Ｐゴシック" pitchFamily="34" charset="-128"/>
              </a:rPr>
              <a:t> s_ID, </a:t>
            </a:r>
            <a:r>
              <a:rPr lang="en-US" altLang="en-US" sz="1700" i="1" smtClean="0">
                <a:ea typeface="ＭＳ Ｐゴシック" pitchFamily="34" charset="-128"/>
                <a:sym typeface="Symbol" pitchFamily="18" charset="2"/>
              </a:rPr>
              <a:t>dept_name</a:t>
            </a:r>
            <a:r>
              <a:rPr lang="en-US" altLang="en-US" sz="1700" i="1" smtClean="0">
                <a:ea typeface="ＭＳ Ｐゴシック" pitchFamily="34" charset="-128"/>
              </a:rPr>
              <a:t> </a:t>
            </a:r>
            <a:r>
              <a:rPr lang="en-US" altLang="en-US" sz="1700" smtClean="0">
                <a:ea typeface="ＭＳ Ｐゴシック" pitchFamily="34" charset="-128"/>
                <a:sym typeface="Monotype Sorts" charset="2"/>
              </a:rPr>
              <a:t>is a superkey</a:t>
            </a:r>
          </a:p>
          <a:p>
            <a:pPr lvl="1"/>
            <a:r>
              <a:rPr lang="en-US" altLang="en-US" sz="1700" smtClean="0">
                <a:ea typeface="ＭＳ Ｐゴシック" pitchFamily="34" charset="-128"/>
              </a:rPr>
              <a:t> </a:t>
            </a:r>
            <a:r>
              <a:rPr lang="en-US" altLang="en-US" sz="1700" i="1" smtClean="0">
                <a:ea typeface="ＭＳ Ｐゴシック" pitchFamily="34" charset="-128"/>
              </a:rPr>
              <a:t>i_ID</a:t>
            </a:r>
            <a:r>
              <a:rPr lang="en-US" altLang="en-US" sz="1700" smtClean="0">
                <a:ea typeface="ＭＳ Ｐゴシック" pitchFamily="34" charset="-128"/>
              </a:rPr>
              <a:t> </a:t>
            </a:r>
            <a:r>
              <a:rPr lang="en-US" altLang="en-US" sz="1700" smtClean="0">
                <a:ea typeface="ＭＳ Ｐゴシック" pitchFamily="34" charset="-128"/>
                <a:sym typeface="Symbol" pitchFamily="18" charset="2"/>
              </a:rPr>
              <a:t> </a:t>
            </a:r>
            <a:r>
              <a:rPr lang="en-US" altLang="en-US" sz="1700" i="1" smtClean="0">
                <a:ea typeface="ＭＳ Ｐゴシック" pitchFamily="34" charset="-128"/>
                <a:sym typeface="Symbol" pitchFamily="18" charset="2"/>
              </a:rPr>
              <a:t>dept_name</a:t>
            </a:r>
            <a:r>
              <a:rPr lang="en-US" altLang="en-US" sz="1700" smtClean="0">
                <a:ea typeface="ＭＳ Ｐゴシック" pitchFamily="34" charset="-128"/>
                <a:sym typeface="Monotype Sorts" charset="2"/>
              </a:rPr>
              <a:t> </a:t>
            </a:r>
            <a:r>
              <a:rPr lang="en-US" altLang="en-US" sz="1700" i="1" smtClean="0">
                <a:ea typeface="ＭＳ Ｐゴシック" pitchFamily="34" charset="-128"/>
                <a:sym typeface="Monotype Sorts" charset="2"/>
              </a:rPr>
              <a:t> and </a:t>
            </a:r>
            <a:r>
              <a:rPr lang="en-US" altLang="en-US" sz="1700" i="1" smtClean="0">
                <a:ea typeface="ＭＳ Ｐゴシック" pitchFamily="34" charset="-128"/>
              </a:rPr>
              <a:t> i_ID</a:t>
            </a:r>
            <a:r>
              <a:rPr lang="en-US" altLang="en-US" sz="1700" i="1" smtClean="0">
                <a:ea typeface="ＭＳ Ｐゴシック" pitchFamily="34" charset="-128"/>
                <a:sym typeface="Monotype Sorts" charset="2"/>
              </a:rPr>
              <a:t> </a:t>
            </a:r>
            <a:r>
              <a:rPr lang="en-US" altLang="en-US" sz="1700" smtClean="0">
                <a:ea typeface="ＭＳ Ｐゴシック" pitchFamily="34" charset="-128"/>
                <a:sym typeface="Monotype Sorts" charset="2"/>
              </a:rPr>
              <a:t>is NOT a superkey, but:</a:t>
            </a:r>
          </a:p>
          <a:p>
            <a:pPr lvl="2"/>
            <a:r>
              <a:rPr lang="en-US" altLang="en-US" sz="1700" smtClean="0">
                <a:ea typeface="ＭＳ Ｐゴシック" pitchFamily="34" charset="-128"/>
                <a:sym typeface="Monotype Sorts" charset="2"/>
              </a:rPr>
              <a:t>{ </a:t>
            </a:r>
            <a:r>
              <a:rPr lang="en-US" altLang="en-US" sz="1700" i="1" smtClean="0">
                <a:ea typeface="ＭＳ Ｐゴシック" pitchFamily="34" charset="-128"/>
                <a:sym typeface="Symbol" pitchFamily="18" charset="2"/>
              </a:rPr>
              <a:t>dept_name</a:t>
            </a:r>
            <a:r>
              <a:rPr lang="en-US" altLang="en-US" sz="1700" smtClean="0">
                <a:ea typeface="ＭＳ Ｐゴシック" pitchFamily="34" charset="-128"/>
                <a:sym typeface="Monotype Sorts" charset="2"/>
              </a:rPr>
              <a:t>} – {</a:t>
            </a:r>
            <a:r>
              <a:rPr lang="en-US" altLang="en-US" sz="1700" i="1" smtClean="0">
                <a:ea typeface="ＭＳ Ｐゴシック" pitchFamily="34" charset="-128"/>
              </a:rPr>
              <a:t>i_ID</a:t>
            </a:r>
            <a:r>
              <a:rPr lang="en-US" altLang="en-US" sz="1700" smtClean="0">
                <a:ea typeface="ＭＳ Ｐゴシック" pitchFamily="34" charset="-128"/>
                <a:sym typeface="Monotype Sorts" charset="2"/>
              </a:rPr>
              <a:t> }  = </a:t>
            </a:r>
            <a:r>
              <a:rPr lang="en-US" altLang="en-US" sz="1700" i="1" smtClean="0">
                <a:ea typeface="ＭＳ Ｐゴシック" pitchFamily="34" charset="-128"/>
                <a:sym typeface="Monotype Sorts" charset="2"/>
              </a:rPr>
              <a:t>  </a:t>
            </a:r>
            <a:r>
              <a:rPr lang="en-US" altLang="en-US" sz="1700" smtClean="0">
                <a:ea typeface="ＭＳ Ｐゴシック" pitchFamily="34" charset="-128"/>
                <a:sym typeface="Monotype Sorts" charset="2"/>
              </a:rPr>
              <a:t>{</a:t>
            </a:r>
            <a:r>
              <a:rPr lang="en-US" altLang="en-US" sz="1700" i="1" smtClean="0">
                <a:ea typeface="ＭＳ Ｐゴシック" pitchFamily="34" charset="-128"/>
                <a:sym typeface="Symbol" pitchFamily="18" charset="2"/>
              </a:rPr>
              <a:t>dept_name</a:t>
            </a:r>
            <a:r>
              <a:rPr lang="en-US" altLang="en-US" sz="1700" i="1" smtClean="0">
                <a:ea typeface="ＭＳ Ｐゴシック" pitchFamily="34" charset="-128"/>
                <a:sym typeface="Monotype Sorts" charset="2"/>
              </a:rPr>
              <a:t> </a:t>
            </a:r>
            <a:r>
              <a:rPr lang="en-US" altLang="en-US" sz="1700" smtClean="0">
                <a:ea typeface="ＭＳ Ｐゴシック" pitchFamily="34" charset="-128"/>
                <a:sym typeface="Monotype Sorts" charset="2"/>
              </a:rPr>
              <a:t>} and</a:t>
            </a:r>
          </a:p>
          <a:p>
            <a:pPr lvl="2"/>
            <a:r>
              <a:rPr lang="en-US" altLang="en-US" sz="1700" i="1" smtClean="0">
                <a:ea typeface="ＭＳ Ｐゴシック" pitchFamily="34" charset="-128"/>
                <a:sym typeface="Symbol" pitchFamily="18" charset="2"/>
              </a:rPr>
              <a:t>dept_name</a:t>
            </a:r>
            <a:r>
              <a:rPr lang="en-US" altLang="en-US" sz="1700" i="1" smtClean="0">
                <a:ea typeface="ＭＳ Ｐゴシック" pitchFamily="34" charset="-128"/>
                <a:sym typeface="Monotype Sorts" charset="2"/>
              </a:rPr>
              <a:t>  </a:t>
            </a:r>
            <a:r>
              <a:rPr lang="en-US" altLang="en-US" sz="1700" smtClean="0">
                <a:ea typeface="ＭＳ Ｐゴシック" pitchFamily="34" charset="-128"/>
                <a:sym typeface="Greek Symbols"/>
              </a:rPr>
              <a:t>is contained in a  candidate key</a:t>
            </a:r>
            <a:endParaRPr lang="en-US" altLang="en-US" sz="1700" i="1" smtClean="0">
              <a:ea typeface="ＭＳ Ｐゴシック" pitchFamily="34" charset="-128"/>
              <a:sym typeface="Greek Symbols"/>
            </a:endParaRPr>
          </a:p>
          <a:p>
            <a:pPr>
              <a:buFont typeface="Monotype Sorts" charset="2"/>
              <a:buNone/>
            </a:pPr>
            <a:endParaRPr lang="en-US" altLang="en-US" sz="2000" i="1" smtClean="0">
              <a:ea typeface="ＭＳ Ｐゴシック" pitchFamily="34" charset="-128"/>
              <a:sym typeface="Symbol" pitchFamily="18" charset="2"/>
            </a:endParaRPr>
          </a:p>
          <a:p>
            <a:pPr>
              <a:buFont typeface="Monotype Sorts" charset="2"/>
              <a:buNone/>
            </a:pPr>
            <a:endParaRPr lang="en-US" altLang="en-US" sz="2000" smtClean="0">
              <a:ea typeface="ＭＳ Ｐゴシック" pitchFamily="34" charset="-128"/>
              <a:sym typeface="Symbol" pitchFamily="18" charset="2"/>
            </a:endParaRPr>
          </a:p>
          <a:p>
            <a:endParaRPr lang="en-US" altLang="en-US" sz="2000" dirty="0" smtClean="0">
              <a:ea typeface="ＭＳ Ｐゴシック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86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CE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1" y="112983"/>
            <a:ext cx="1058646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503361"/>
            <a:ext cx="6631431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ESHAN COLLEGE OF ENGINEERING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00869" y="1530350"/>
            <a:ext cx="8077200" cy="60960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ea typeface="ＭＳ Ｐゴシック" pitchFamily="34" charset="-128"/>
              </a:rPr>
              <a:t>Redundancy in 3NF</a:t>
            </a:r>
          </a:p>
        </p:txBody>
      </p:sp>
      <p:sp>
        <p:nvSpPr>
          <p:cNvPr id="7" name="Rectangle 10"/>
          <p:cNvSpPr txBox="1">
            <a:spLocks noChangeArrowheads="1"/>
          </p:cNvSpPr>
          <p:nvPr/>
        </p:nvSpPr>
        <p:spPr>
          <a:xfrm>
            <a:off x="600869" y="2486025"/>
            <a:ext cx="7716838" cy="5124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sz="1700" smtClean="0"/>
              <a:t>Consider  the schema R below,  which is in 3NF</a:t>
            </a:r>
          </a:p>
          <a:p>
            <a:pPr marL="0" indent="0">
              <a:buFont typeface="Monotype Sorts" charset="2"/>
              <a:buNone/>
              <a:defRPr/>
            </a:pPr>
            <a:endParaRPr lang="en-US" altLang="en-US" sz="1700" smtClean="0"/>
          </a:p>
          <a:p>
            <a:pPr>
              <a:defRPr/>
            </a:pPr>
            <a:endParaRPr lang="en-US" altLang="en-US" sz="1700" smtClean="0"/>
          </a:p>
          <a:p>
            <a:pPr>
              <a:defRPr/>
            </a:pPr>
            <a:endParaRPr lang="en-US" altLang="en-US" sz="1700" smtClean="0"/>
          </a:p>
          <a:p>
            <a:pPr>
              <a:defRPr/>
            </a:pPr>
            <a:endParaRPr lang="en-US" altLang="en-US" sz="1700" smtClean="0"/>
          </a:p>
          <a:p>
            <a:pPr>
              <a:defRPr/>
            </a:pPr>
            <a:endParaRPr lang="en-US" altLang="en-US" sz="1700" smtClean="0"/>
          </a:p>
          <a:p>
            <a:pPr>
              <a:defRPr/>
            </a:pPr>
            <a:endParaRPr lang="en-US" altLang="en-US" sz="1700" smtClean="0"/>
          </a:p>
          <a:p>
            <a:pPr marL="0" indent="0">
              <a:buFont typeface="Monotype Sorts" charset="2"/>
              <a:buNone/>
              <a:defRPr/>
            </a:pPr>
            <a:endParaRPr lang="en-US" altLang="en-US" sz="1700" smtClean="0"/>
          </a:p>
          <a:p>
            <a:pPr>
              <a:defRPr/>
            </a:pPr>
            <a:r>
              <a:rPr lang="en-US" altLang="en-US" sz="1800" smtClean="0"/>
              <a:t>What is wrong with the table?</a:t>
            </a:r>
            <a:endParaRPr lang="en-US" altLang="en-US" sz="1700" smtClean="0"/>
          </a:p>
          <a:p>
            <a:pPr marL="0" indent="0">
              <a:buFont typeface="Monotype Sorts" charset="2"/>
              <a:buNone/>
              <a:defRPr/>
            </a:pPr>
            <a:endParaRPr lang="en-US" altLang="en-US" sz="1700" dirty="0"/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600869" y="2886075"/>
            <a:ext cx="6716713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1600">
                <a:solidFill>
                  <a:schemeClr val="tx1"/>
                </a:solidFill>
                <a:latin typeface="Helvetica" charset="0"/>
                <a:ea typeface="ＭＳ Ｐゴシック" pitchFamily="34" charset="-128"/>
              </a:defRPr>
            </a:lvl1pPr>
            <a:lvl2pPr marL="800100" indent="-342900">
              <a:defRPr sz="1600">
                <a:solidFill>
                  <a:schemeClr val="tx1"/>
                </a:solidFill>
                <a:latin typeface="Helvetica" charset="0"/>
                <a:ea typeface="ＭＳ Ｐゴシック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charset="0"/>
                <a:ea typeface="ＭＳ Ｐゴシック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charset="0"/>
                <a:ea typeface="ＭＳ Ｐゴシック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pitchFamily="34" charset="-128"/>
              </a:defRPr>
            </a:lvl9pPr>
          </a:lstStyle>
          <a:p>
            <a:pPr lvl="1">
              <a:buClr>
                <a:srgbClr val="F5960B"/>
              </a:buClr>
              <a:buSzPct val="110000"/>
              <a:buFont typeface="Arial" pitchFamily="34" charset="0"/>
              <a:buChar char="•"/>
            </a:pPr>
            <a:r>
              <a:rPr lang="en-US" altLang="en-US" sz="1700" i="1"/>
              <a:t>R = </a:t>
            </a:r>
            <a:r>
              <a:rPr lang="en-US" altLang="en-US" sz="1700"/>
              <a:t>(</a:t>
            </a:r>
            <a:r>
              <a:rPr lang="en-US" altLang="en-US" sz="1700" i="1"/>
              <a:t>J, K, L </a:t>
            </a:r>
            <a:r>
              <a:rPr lang="en-US" altLang="en-US" sz="1700"/>
              <a:t>)</a:t>
            </a:r>
            <a:endParaRPr lang="en-US" altLang="en-US" sz="1700" i="1"/>
          </a:p>
          <a:p>
            <a:pPr lvl="1">
              <a:buClr>
                <a:srgbClr val="F5960B"/>
              </a:buClr>
              <a:buSzPct val="110000"/>
              <a:buFont typeface="Arial" pitchFamily="34" charset="0"/>
              <a:buChar char="•"/>
            </a:pPr>
            <a:r>
              <a:rPr lang="en-US" altLang="en-US" sz="1700" i="1"/>
              <a:t>F = </a:t>
            </a:r>
            <a:r>
              <a:rPr lang="en-US" altLang="en-US" sz="1700"/>
              <a:t>{</a:t>
            </a:r>
            <a:r>
              <a:rPr lang="en-US" altLang="en-US" sz="1700" i="1"/>
              <a:t>JK </a:t>
            </a:r>
            <a:r>
              <a:rPr lang="en-US" altLang="en-US" sz="1700">
                <a:sym typeface="Symbol" pitchFamily="18" charset="2"/>
              </a:rPr>
              <a:t></a:t>
            </a:r>
            <a:r>
              <a:rPr lang="en-US" altLang="en-US" sz="1700">
                <a:sym typeface="Monotype Sorts" charset="2"/>
              </a:rPr>
              <a:t> </a:t>
            </a:r>
            <a:r>
              <a:rPr lang="en-US" altLang="en-US" sz="1700" i="1">
                <a:sym typeface="Monotype Sorts" charset="2"/>
              </a:rPr>
              <a:t>L, L </a:t>
            </a:r>
            <a:r>
              <a:rPr lang="en-US" altLang="en-US" sz="1700">
                <a:sym typeface="Symbol" pitchFamily="18" charset="2"/>
              </a:rPr>
              <a:t></a:t>
            </a:r>
            <a:r>
              <a:rPr lang="en-US" altLang="en-US" sz="1700">
                <a:sym typeface="Monotype Sorts" charset="2"/>
              </a:rPr>
              <a:t> </a:t>
            </a:r>
            <a:r>
              <a:rPr lang="en-US" altLang="en-US" sz="1700" i="1">
                <a:sym typeface="Monotype Sorts" charset="2"/>
              </a:rPr>
              <a:t>K </a:t>
            </a:r>
            <a:r>
              <a:rPr lang="en-US" altLang="en-US" sz="1700">
                <a:sym typeface="Monotype Sorts" charset="2"/>
              </a:rPr>
              <a:t>}</a:t>
            </a:r>
          </a:p>
          <a:p>
            <a:pPr lvl="1">
              <a:buClr>
                <a:srgbClr val="F5960B"/>
              </a:buClr>
              <a:buSzPct val="110000"/>
              <a:buFont typeface="Arial" pitchFamily="34" charset="0"/>
              <a:buChar char="•"/>
            </a:pPr>
            <a:r>
              <a:rPr lang="en-US" altLang="en-US" sz="1700">
                <a:sym typeface="Monotype Sorts" charset="2"/>
              </a:rPr>
              <a:t>And an instance table: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00869" y="5672138"/>
            <a:ext cx="7472363" cy="8763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marL="342900" indent="-3429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1pPr>
            <a:lvl2pPr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800100" lvl="1" indent="-342900">
              <a:buClr>
                <a:srgbClr val="FF9933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altLang="en-US" sz="1700" dirty="0"/>
              <a:t>Repetition of information</a:t>
            </a:r>
          </a:p>
          <a:p>
            <a:pPr marL="800100" lvl="1" indent="-342900">
              <a:buClr>
                <a:srgbClr val="FF9933"/>
              </a:buClr>
              <a:buSzPct val="110000"/>
              <a:buFont typeface="Arial" panose="020B0604020202020204" pitchFamily="34" charset="0"/>
              <a:buChar char="•"/>
              <a:defRPr/>
            </a:pPr>
            <a:r>
              <a:rPr lang="en-US" altLang="en-US" sz="1700" dirty="0"/>
              <a:t>Need to use null values (e.g., to represent the relationship </a:t>
            </a:r>
            <a:r>
              <a:rPr lang="en-US" altLang="en-US" sz="1700" i="1" dirty="0">
                <a:sym typeface="Monotype Sorts" pitchFamily="-84" charset="2"/>
              </a:rPr>
              <a:t>l</a:t>
            </a:r>
            <a:r>
              <a:rPr lang="en-US" altLang="en-US" sz="1700" baseline="-25000" dirty="0">
                <a:sym typeface="Monotype Sorts" pitchFamily="-84" charset="2"/>
              </a:rPr>
              <a:t>2</a:t>
            </a:r>
            <a:r>
              <a:rPr lang="en-US" altLang="en-US" sz="1700" dirty="0">
                <a:sym typeface="Monotype Sorts" pitchFamily="-84" charset="2"/>
              </a:rPr>
              <a:t>, </a:t>
            </a:r>
            <a:r>
              <a:rPr lang="en-US" altLang="en-US" sz="1700" i="1" dirty="0">
                <a:sym typeface="Monotype Sorts" pitchFamily="-84" charset="2"/>
              </a:rPr>
              <a:t>k</a:t>
            </a:r>
            <a:r>
              <a:rPr lang="en-US" altLang="en-US" sz="1700" baseline="-25000" dirty="0">
                <a:sym typeface="Monotype Sorts" pitchFamily="-84" charset="2"/>
              </a:rPr>
              <a:t>2</a:t>
            </a:r>
            <a:r>
              <a:rPr lang="en-US" altLang="en-US" sz="1700" dirty="0">
                <a:sym typeface="Monotype Sorts" pitchFamily="-84" charset="2"/>
              </a:rPr>
              <a:t> </a:t>
            </a:r>
          </a:p>
          <a:p>
            <a:pPr lvl="1">
              <a:buClr>
                <a:srgbClr val="F89108"/>
              </a:buClr>
              <a:buSzPct val="80000"/>
              <a:defRPr/>
            </a:pPr>
            <a:r>
              <a:rPr lang="en-US" altLang="en-US" sz="1700" dirty="0">
                <a:sym typeface="Monotype Sorts" pitchFamily="-84" charset="2"/>
              </a:rPr>
              <a:t>     where there is no corresponding value for </a:t>
            </a:r>
            <a:r>
              <a:rPr lang="en-US" altLang="en-US" sz="1700" i="1" dirty="0">
                <a:sym typeface="Monotype Sorts" pitchFamily="-84" charset="2"/>
              </a:rPr>
              <a:t>J</a:t>
            </a:r>
            <a:r>
              <a:rPr lang="en-US" altLang="en-US" sz="1700" dirty="0">
                <a:sym typeface="Monotype Sorts" pitchFamily="-84" charset="2"/>
              </a:rPr>
              <a:t>)</a:t>
            </a:r>
            <a:endParaRPr lang="en-US" altLang="en-US" sz="1700" dirty="0"/>
          </a:p>
        </p:txBody>
      </p:sp>
      <p:pic>
        <p:nvPicPr>
          <p:cNvPr id="10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907" y="3921125"/>
            <a:ext cx="9334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1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ECE\Downloads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01" y="112983"/>
            <a:ext cx="1058646" cy="107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52600" y="503361"/>
            <a:ext cx="6631431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28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ESHAN COLLEGE OF ENGINEERING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480" y="1524000"/>
            <a:ext cx="6969125" cy="5000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z="2800" dirty="0"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Comparison of BCNF and 3NF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794905" y="2433638"/>
            <a:ext cx="7599363" cy="2660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1700" smtClean="0">
                <a:ea typeface="ＭＳ Ｐゴシック" pitchFamily="34" charset="-128"/>
              </a:rPr>
              <a:t>Advantages to 3NF over BCNF.  It is always possible to obtain a 3NF design without sacrificing losslessness or dependency preservation. </a:t>
            </a:r>
          </a:p>
          <a:p>
            <a:r>
              <a:rPr lang="en-US" altLang="en-US" sz="1700" smtClean="0">
                <a:ea typeface="ＭＳ Ｐゴシック" pitchFamily="34" charset="-128"/>
              </a:rPr>
              <a:t>Disadvantages to 3NF. </a:t>
            </a:r>
          </a:p>
          <a:p>
            <a:pPr lvl="1"/>
            <a:r>
              <a:rPr lang="en-US" altLang="en-US" sz="1700" smtClean="0">
                <a:ea typeface="ＭＳ Ｐゴシック" pitchFamily="34" charset="-128"/>
              </a:rPr>
              <a:t>We may have to use null values to represent some of the possible meaningful relationships among data items.</a:t>
            </a:r>
          </a:p>
          <a:p>
            <a:pPr lvl="1"/>
            <a:r>
              <a:rPr lang="en-US" altLang="en-US" sz="1700" smtClean="0">
                <a:ea typeface="ＭＳ Ｐゴシック" pitchFamily="34" charset="-128"/>
              </a:rPr>
              <a:t> There is the problem of repetition of information.</a:t>
            </a:r>
          </a:p>
          <a:p>
            <a:pPr>
              <a:buFont typeface="Monotype Sorts" charset="2"/>
              <a:buNone/>
            </a:pPr>
            <a:endParaRPr lang="en-US" altLang="en-US" sz="2000" smtClean="0">
              <a:ea typeface="ＭＳ Ｐゴシック" pitchFamily="34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H.K.Sharma,CS Department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788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837</Words>
  <Application>Microsoft Office PowerPoint</Application>
  <PresentationFormat>On-screen Show (4:3)</PresentationFormat>
  <Paragraphs>114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Transaction Management </vt:lpstr>
      <vt:lpstr>Normalization Theory</vt:lpstr>
      <vt:lpstr>Functional Dependencies</vt:lpstr>
      <vt:lpstr>Boyce-Codd Normal Form</vt:lpstr>
      <vt:lpstr>Third Normal Form</vt:lpstr>
      <vt:lpstr>3NF Example</vt:lpstr>
      <vt:lpstr>Redundancy in 3NF</vt:lpstr>
      <vt:lpstr>Comparison of BCNF and 3NF</vt:lpstr>
      <vt:lpstr>Goals of Normalization</vt:lpstr>
      <vt:lpstr>Concurrency Control vs. Serializability Tests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ECE</dc:creator>
  <cp:lastModifiedBy>ECE</cp:lastModifiedBy>
  <cp:revision>53</cp:revision>
  <dcterms:created xsi:type="dcterms:W3CDTF">2006-08-16T00:00:00Z</dcterms:created>
  <dcterms:modified xsi:type="dcterms:W3CDTF">2023-02-23T05:44:55Z</dcterms:modified>
</cp:coreProperties>
</file>