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BA9A2-5680-4A07-ADFA-DCDE676D8487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B438-1246-4700-B432-2ED7A1E5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6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AB438-1246-4700-B432-2ED7A1E5E4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81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AB438-1246-4700-B432-2ED7A1E5E4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8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6E68-63CD-4AF8-A311-19A3C2C98CB1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C66-8089-497B-B0B0-8EBF0DB6AFB5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4C47-4B8C-42E8-BAFB-E84D0703590B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947D-36AB-4961-9641-D3420E4BC2B8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11A4-D37F-4DC4-AEFD-7DF132DF915A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88A0-A081-49BA-9C32-AB6A77D245C5}" type="datetime1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9369-9618-42F8-BCD4-55456CBB452A}" type="datetime1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5077-EFBA-4318-B19F-AE0E37D08355}" type="datetime1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CF9E-DC05-4463-A2D6-B1B7E31537E0}" type="datetime1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E078-F6DB-4E30-A6B4-80B8CEA2E225}" type="datetime1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51941-325A-4335-8655-20ECB1ACDB84}" type="datetime1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C7B7A-130F-4BAD-884A-66D632A72131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7670" y="2514600"/>
            <a:ext cx="8077200" cy="170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ea typeface="ＭＳ Ｐゴシック" pitchFamily="34" charset="-128"/>
              </a:rPr>
              <a:t>Database Management System </a:t>
            </a:r>
          </a:p>
          <a:p>
            <a:r>
              <a:rPr lang="en-US" sz="3600" dirty="0" smtClean="0">
                <a:ea typeface="ＭＳ Ｐゴシック" pitchFamily="34" charset="-128"/>
              </a:rPr>
              <a:t>PPT’s On </a:t>
            </a:r>
            <a:r>
              <a:rPr lang="en-US" sz="2800" dirty="0" smtClean="0">
                <a:ea typeface="ＭＳ Ｐゴシック" pitchFamily="34" charset="-128"/>
              </a:rPr>
              <a:t>FileSytem,Data </a:t>
            </a:r>
            <a:r>
              <a:rPr lang="en-US" sz="2800" dirty="0" smtClean="0">
                <a:ea typeface="ＭＳ Ｐゴシック" pitchFamily="34" charset="-128"/>
              </a:rPr>
              <a:t>Model,SQL,Normalization</a:t>
            </a:r>
            <a:endParaRPr lang="en-US" sz="2800" dirty="0">
              <a:ea typeface="ＭＳ Ｐゴシック" pitchFamily="34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46859" y="1828800"/>
            <a:ext cx="7688262" cy="4773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 smtClean="0">
              <a:ea typeface="ＭＳ Ｐゴシック" pitchFamily="34" charset="-128"/>
            </a:endParaRPr>
          </a:p>
          <a:p>
            <a:endParaRPr lang="en-US" sz="1800" dirty="0" smtClean="0">
              <a:ea typeface="ＭＳ Ｐゴシック" pitchFamily="34" charset="-128"/>
            </a:endParaRPr>
          </a:p>
          <a:p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7963" y="381000"/>
            <a:ext cx="6836615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</a:t>
            </a: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COLLEGE OF ENGINEERING </a:t>
            </a:r>
          </a:p>
        </p:txBody>
      </p:sp>
      <p:pic>
        <p:nvPicPr>
          <p:cNvPr id="1026" name="Picture 2" descr="C:\Users\ECE\Downloads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31608" y="5029200"/>
            <a:ext cx="80772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ea typeface="ＭＳ Ｐゴシック" pitchFamily="34" charset="-128"/>
              </a:rPr>
              <a:t>Prepared By: H.K.Sharma,</a:t>
            </a:r>
            <a:r>
              <a:rPr lang="en-US" sz="3200" dirty="0">
                <a:ea typeface="ＭＳ Ｐゴシック" pitchFamily="34" charset="-128"/>
              </a:rPr>
              <a:t> Associate Professor, </a:t>
            </a:r>
            <a:endParaRPr lang="en-US" sz="3200" dirty="0" smtClean="0">
              <a:ea typeface="ＭＳ Ｐゴシック" pitchFamily="34" charset="-128"/>
            </a:endParaRPr>
          </a:p>
          <a:p>
            <a:r>
              <a:rPr lang="en-US" sz="3200" dirty="0" smtClean="0">
                <a:ea typeface="ＭＳ Ｐゴシック" pitchFamily="34" charset="-128"/>
              </a:rPr>
              <a:t>CS Department,Ehsan College Of Engineering</a:t>
            </a:r>
            <a:endParaRPr lang="en-US" sz="32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7276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29715" y="1676400"/>
            <a:ext cx="8077200" cy="3585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smtClean="0">
                <a:effectLst/>
                <a:ea typeface="ＭＳ Ｐゴシック" pitchFamily="34" charset="-128"/>
              </a:rPr>
              <a:t>Transaction Management	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88453" y="2636838"/>
            <a:ext cx="7062787" cy="2884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smtClean="0">
                <a:ea typeface="ＭＳ Ｐゴシック" pitchFamily="34" charset="-128"/>
              </a:rPr>
              <a:t>What if the system fails?</a:t>
            </a:r>
          </a:p>
          <a:p>
            <a:r>
              <a:rPr lang="en-US" sz="1800" smtClean="0">
                <a:ea typeface="ＭＳ Ｐゴシック" pitchFamily="34" charset="-128"/>
              </a:rPr>
              <a:t>What if more than one user is concurrently updating the same data?</a:t>
            </a:r>
          </a:p>
          <a:p>
            <a:r>
              <a:rPr lang="en-US" sz="1800" smtClean="0">
                <a:ea typeface="ＭＳ Ｐゴシック" pitchFamily="34" charset="-128"/>
              </a:rPr>
              <a:t>A </a:t>
            </a:r>
            <a:r>
              <a:rPr lang="en-US" sz="1800" b="1" smtClean="0">
                <a:solidFill>
                  <a:srgbClr val="000099"/>
                </a:solidFill>
                <a:ea typeface="ＭＳ Ｐゴシック" pitchFamily="34" charset="-128"/>
              </a:rPr>
              <a:t>transaction</a:t>
            </a:r>
            <a:r>
              <a:rPr lang="en-US" sz="1800" smtClean="0">
                <a:ea typeface="ＭＳ Ｐゴシック" pitchFamily="34" charset="-128"/>
              </a:rPr>
              <a:t> is a collection of operations that performs a single logical function in a database application</a:t>
            </a:r>
          </a:p>
          <a:p>
            <a:r>
              <a:rPr lang="en-US" sz="1800" b="1" smtClean="0">
                <a:solidFill>
                  <a:srgbClr val="000099"/>
                </a:solidFill>
                <a:ea typeface="ＭＳ Ｐゴシック" pitchFamily="34" charset="-128"/>
              </a:rPr>
              <a:t>Transaction-management component</a:t>
            </a:r>
            <a:r>
              <a:rPr lang="en-US" sz="1800" smtClean="0">
                <a:ea typeface="ＭＳ Ｐゴシック" pitchFamily="34" charset="-128"/>
              </a:rPr>
              <a:t> ensures that the database remains in a consistent (correct) state despite system failures (e.g., power failures and operating system crashes) and transaction failures.</a:t>
            </a:r>
          </a:p>
          <a:p>
            <a:r>
              <a:rPr lang="en-US" sz="1800" b="1" smtClean="0">
                <a:solidFill>
                  <a:srgbClr val="000099"/>
                </a:solidFill>
                <a:ea typeface="ＭＳ Ｐゴシック" pitchFamily="34" charset="-128"/>
              </a:rPr>
              <a:t>Concurrency-control manager</a:t>
            </a:r>
            <a:r>
              <a:rPr lang="en-US" sz="1800" smtClean="0">
                <a:ea typeface="ＭＳ Ｐゴシック" pitchFamily="34" charset="-128"/>
              </a:rPr>
              <a:t> controls the interaction among the concurrent transactions, to ensure the consistency of the database.</a:t>
            </a:r>
            <a:r>
              <a:rPr lang="en-US" sz="1800" b="1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endParaRPr lang="en-US" sz="1800" b="1" dirty="0" smtClean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3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82077" y="2070101"/>
            <a:ext cx="8372475" cy="598487"/>
          </a:xfrm>
        </p:spPr>
        <p:txBody>
          <a:bodyPr/>
          <a:lstStyle/>
          <a:p>
            <a:pPr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Normalization Theory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82077" y="2990851"/>
            <a:ext cx="753745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700" smtClean="0">
                <a:ea typeface="ＭＳ Ｐゴシック" pitchFamily="34" charset="-128"/>
              </a:rPr>
              <a:t>Decide whether a particular relation </a:t>
            </a:r>
            <a:r>
              <a:rPr lang="en-US" altLang="en-US" sz="1700" i="1" smtClean="0">
                <a:ea typeface="ＭＳ Ｐゴシック" pitchFamily="34" charset="-128"/>
              </a:rPr>
              <a:t>R</a:t>
            </a:r>
            <a:r>
              <a:rPr lang="en-US" altLang="en-US" sz="1700" smtClean="0">
                <a:ea typeface="ＭＳ Ｐゴシック" pitchFamily="34" charset="-128"/>
              </a:rPr>
              <a:t> is in </a:t>
            </a:r>
            <a:r>
              <a:rPr lang="ja-JP" altLang="en-US" sz="1700" smtClean="0">
                <a:latin typeface="Arial" pitchFamily="34" charset="0"/>
                <a:ea typeface="ＭＳ Ｐゴシック" pitchFamily="34" charset="-128"/>
              </a:rPr>
              <a:t>“</a:t>
            </a:r>
            <a:r>
              <a:rPr lang="en-US" altLang="ja-JP" sz="1700" smtClean="0">
                <a:ea typeface="ＭＳ Ｐゴシック" pitchFamily="34" charset="-128"/>
              </a:rPr>
              <a:t>good</a:t>
            </a:r>
            <a:r>
              <a:rPr lang="ja-JP" altLang="en-US" sz="1700" smtClean="0">
                <a:latin typeface="Arial" pitchFamily="34" charset="0"/>
                <a:ea typeface="ＭＳ Ｐゴシック" pitchFamily="34" charset="-128"/>
              </a:rPr>
              <a:t>”</a:t>
            </a:r>
            <a:r>
              <a:rPr lang="en-US" altLang="ja-JP" sz="1700" smtClean="0">
                <a:ea typeface="ＭＳ Ｐゴシック" pitchFamily="34" charset="-128"/>
              </a:rPr>
              <a:t> form.</a:t>
            </a:r>
          </a:p>
          <a:p>
            <a:r>
              <a:rPr lang="en-US" altLang="en-US" sz="1700" smtClean="0">
                <a:ea typeface="ＭＳ Ｐゴシック" pitchFamily="34" charset="-128"/>
              </a:rPr>
              <a:t>In the case that a relation </a:t>
            </a:r>
            <a:r>
              <a:rPr lang="en-US" altLang="en-US" sz="1700" i="1" smtClean="0">
                <a:ea typeface="ＭＳ Ｐゴシック" pitchFamily="34" charset="-128"/>
              </a:rPr>
              <a:t>R</a:t>
            </a:r>
            <a:r>
              <a:rPr lang="en-US" altLang="en-US" sz="1700" smtClean="0">
                <a:ea typeface="ＭＳ Ｐゴシック" pitchFamily="34" charset="-128"/>
              </a:rPr>
              <a:t> is not in </a:t>
            </a:r>
            <a:r>
              <a:rPr lang="ja-JP" altLang="en-US" sz="1700" smtClean="0">
                <a:latin typeface="Arial" pitchFamily="34" charset="0"/>
                <a:ea typeface="ＭＳ Ｐゴシック" pitchFamily="34" charset="-128"/>
              </a:rPr>
              <a:t>“</a:t>
            </a:r>
            <a:r>
              <a:rPr lang="en-US" altLang="ja-JP" sz="1700" smtClean="0">
                <a:ea typeface="ＭＳ Ｐゴシック" pitchFamily="34" charset="-128"/>
              </a:rPr>
              <a:t>good</a:t>
            </a:r>
            <a:r>
              <a:rPr lang="ja-JP" altLang="en-US" sz="1700" smtClean="0">
                <a:latin typeface="Arial" pitchFamily="34" charset="0"/>
                <a:ea typeface="ＭＳ Ｐゴシック" pitchFamily="34" charset="-128"/>
              </a:rPr>
              <a:t>”</a:t>
            </a:r>
            <a:r>
              <a:rPr lang="en-US" altLang="ja-JP" sz="1700" smtClean="0">
                <a:ea typeface="ＭＳ Ｐゴシック" pitchFamily="34" charset="-128"/>
              </a:rPr>
              <a:t> form, decompose it into  set of relations {</a:t>
            </a:r>
            <a:r>
              <a:rPr lang="en-US" altLang="ja-JP" sz="1700" i="1" smtClean="0">
                <a:ea typeface="ＭＳ Ｐゴシック" pitchFamily="34" charset="-128"/>
              </a:rPr>
              <a:t>R</a:t>
            </a:r>
            <a:r>
              <a:rPr lang="en-US" altLang="ja-JP" sz="1700" baseline="-25000" smtClean="0">
                <a:ea typeface="ＭＳ Ｐゴシック" pitchFamily="34" charset="-128"/>
              </a:rPr>
              <a:t>1</a:t>
            </a:r>
            <a:r>
              <a:rPr lang="en-US" altLang="ja-JP" sz="1700" i="1" smtClean="0">
                <a:ea typeface="ＭＳ Ｐゴシック" pitchFamily="34" charset="-128"/>
              </a:rPr>
              <a:t>, R</a:t>
            </a:r>
            <a:r>
              <a:rPr lang="en-US" altLang="ja-JP" sz="1700" baseline="-25000" smtClean="0">
                <a:ea typeface="ＭＳ Ｐゴシック" pitchFamily="34" charset="-128"/>
              </a:rPr>
              <a:t>2</a:t>
            </a:r>
            <a:r>
              <a:rPr lang="en-US" altLang="ja-JP" sz="1700" i="1" smtClean="0">
                <a:ea typeface="ＭＳ Ｐゴシック" pitchFamily="34" charset="-128"/>
              </a:rPr>
              <a:t>, ..., R</a:t>
            </a:r>
            <a:r>
              <a:rPr lang="en-US" altLang="ja-JP" sz="1700" i="1" baseline="-25000" smtClean="0">
                <a:ea typeface="ＭＳ Ｐゴシック" pitchFamily="34" charset="-128"/>
              </a:rPr>
              <a:t>n</a:t>
            </a:r>
            <a:r>
              <a:rPr lang="en-US" altLang="ja-JP" sz="1700" smtClean="0">
                <a:ea typeface="ＭＳ Ｐゴシック" pitchFamily="34" charset="-128"/>
              </a:rPr>
              <a:t>} such that 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Each relation is in good form 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The decomposition is a lossless decomposition</a:t>
            </a:r>
          </a:p>
          <a:p>
            <a:r>
              <a:rPr lang="en-US" altLang="en-US" sz="1700" smtClean="0">
                <a:ea typeface="ＭＳ Ｐゴシック" pitchFamily="34" charset="-128"/>
              </a:rPr>
              <a:t>Our theory is based on: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Functional dependencies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Multivalued dependencies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61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752600"/>
            <a:ext cx="8077200" cy="51523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Functional Dependencies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8350" y="2760663"/>
            <a:ext cx="7461250" cy="3259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700" smtClean="0">
                <a:ea typeface="ＭＳ Ｐゴシック" pitchFamily="34" charset="-128"/>
              </a:rPr>
              <a:t>There are usually a variety of constraints (rules) on the data in the real world.</a:t>
            </a:r>
            <a:endParaRPr lang="en-US" altLang="en-US" sz="1700" i="1" smtClean="0">
              <a:ea typeface="ＭＳ Ｐゴシック" pitchFamily="34" charset="-128"/>
            </a:endParaRPr>
          </a:p>
          <a:p>
            <a:r>
              <a:rPr lang="en-US" altLang="en-US" sz="1700" smtClean="0">
                <a:ea typeface="ＭＳ Ｐゴシック" pitchFamily="34" charset="-128"/>
              </a:rPr>
              <a:t>For example, some of the constraints that are expected to hold  in a university database are: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Students and instructors are uniquely identified by their ID.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Each student and instructor has only one name.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Each instructor and student is (primarily) associated with only one department.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Each department has only one value for its budget, and only one associated building.</a:t>
            </a:r>
            <a:endParaRPr lang="en-US" altLang="en-US" sz="1700" dirty="0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03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02986" y="198120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Boyce-Codd Normal Form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02986" y="3027363"/>
            <a:ext cx="7540625" cy="2665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700" smtClean="0">
                <a:ea typeface="ＭＳ Ｐゴシック" pitchFamily="34" charset="-128"/>
              </a:rPr>
              <a:t>A relation schema </a:t>
            </a:r>
            <a:r>
              <a:rPr lang="en-US" altLang="en-US" sz="1700" i="1" smtClean="0">
                <a:ea typeface="ＭＳ Ｐゴシック" pitchFamily="34" charset="-128"/>
              </a:rPr>
              <a:t>R</a:t>
            </a:r>
            <a:r>
              <a:rPr lang="en-US" altLang="en-US" sz="1700" smtClean="0">
                <a:ea typeface="ＭＳ Ｐゴシック" pitchFamily="34" charset="-128"/>
              </a:rPr>
              <a:t> is in BCNF with respect to a set </a:t>
            </a:r>
            <a:r>
              <a:rPr lang="en-US" altLang="en-US" sz="1700" i="1" smtClean="0">
                <a:ea typeface="ＭＳ Ｐゴシック" pitchFamily="34" charset="-128"/>
              </a:rPr>
              <a:t>F</a:t>
            </a:r>
            <a:r>
              <a:rPr lang="en-US" altLang="en-US" sz="1700" smtClean="0">
                <a:ea typeface="ＭＳ Ｐゴシック" pitchFamily="34" charset="-128"/>
              </a:rPr>
              <a:t> of functional  dependencies if for all functional dependencies in </a:t>
            </a:r>
            <a:r>
              <a:rPr lang="en-US" altLang="en-US" sz="1700" i="1" smtClean="0">
                <a:ea typeface="ＭＳ Ｐゴシック" pitchFamily="34" charset="-128"/>
              </a:rPr>
              <a:t>F</a:t>
            </a:r>
            <a:r>
              <a:rPr lang="en-US" altLang="en-US" sz="1700" baseline="30000" smtClean="0">
                <a:ea typeface="ＭＳ Ｐゴシック" pitchFamily="34" charset="-128"/>
              </a:rPr>
              <a:t>+</a:t>
            </a:r>
            <a:r>
              <a:rPr lang="en-US" altLang="en-US" sz="1700" smtClean="0">
                <a:ea typeface="ＭＳ Ｐゴシック" pitchFamily="34" charset="-128"/>
              </a:rPr>
              <a:t> of the form </a:t>
            </a:r>
          </a:p>
          <a:p>
            <a:pPr>
              <a:buFont typeface="Monotype Sorts" charset="2"/>
              <a:buNone/>
            </a:pP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                 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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</a:t>
            </a:r>
            <a:endParaRPr lang="en-US" altLang="en-US" sz="1700" i="1" smtClean="0">
              <a:ea typeface="ＭＳ Ｐゴシック" pitchFamily="34" charset="-128"/>
              <a:sym typeface="Greek Symbols"/>
            </a:endParaRPr>
          </a:p>
          <a:p>
            <a:pPr>
              <a:buFont typeface="Monotype Sorts" charset="2"/>
              <a:buNone/>
            </a:pPr>
            <a:r>
              <a:rPr lang="en-US" altLang="en-US" sz="1700" i="1" smtClean="0">
                <a:ea typeface="ＭＳ Ｐゴシック" pitchFamily="34" charset="-128"/>
                <a:sym typeface="Greek Symbols"/>
              </a:rPr>
              <a:t>      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where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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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R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 and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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R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,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at least one of the following holds: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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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700" i="1" smtClean="0">
                <a:ea typeface="ＭＳ Ｐゴシック" pitchFamily="34" charset="-128"/>
                <a:sym typeface="Greek Symbols"/>
              </a:rPr>
              <a:t>  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is trivial (i.e.,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 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)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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is a superkey for </a:t>
            </a:r>
            <a:r>
              <a:rPr lang="en-US" altLang="en-US" sz="1700" i="1" smtClean="0">
                <a:ea typeface="ＭＳ Ｐゴシック" pitchFamily="34" charset="-128"/>
                <a:sym typeface="Greek Symbols"/>
              </a:rPr>
              <a:t>R</a:t>
            </a:r>
          </a:p>
          <a:p>
            <a:endParaRPr lang="en-US" altLang="en-US" sz="2000" i="1" smtClean="0">
              <a:ea typeface="ＭＳ Ｐゴシック" pitchFamily="34" charset="-128"/>
              <a:sym typeface="Greek Symbols"/>
            </a:endParaRPr>
          </a:p>
          <a:p>
            <a:endParaRPr lang="en-US" altLang="en-US" sz="2000" smtClean="0">
              <a:ea typeface="ＭＳ Ｐゴシック" pitchFamily="34" charset="-128"/>
              <a:sym typeface="Symbol" pitchFamily="18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2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7568" y="1752600"/>
            <a:ext cx="8077200" cy="46080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Third Normal Form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47568" y="2728914"/>
            <a:ext cx="7621588" cy="3706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738438" algn="l"/>
              </a:tabLst>
            </a:pPr>
            <a:r>
              <a:rPr lang="en-US" altLang="en-US" sz="1700" smtClean="0">
                <a:ea typeface="ＭＳ Ｐゴシック" pitchFamily="34" charset="-128"/>
              </a:rPr>
              <a:t>A relation schema </a:t>
            </a:r>
            <a:r>
              <a:rPr lang="en-US" altLang="en-US" sz="1700" i="1" smtClean="0">
                <a:ea typeface="ＭＳ Ｐゴシック" pitchFamily="34" charset="-128"/>
              </a:rPr>
              <a:t>R</a:t>
            </a:r>
            <a:r>
              <a:rPr lang="en-US" altLang="en-US" sz="1700" smtClean="0">
                <a:ea typeface="ＭＳ Ｐゴシック" pitchFamily="34" charset="-128"/>
              </a:rPr>
              <a:t> is in </a:t>
            </a:r>
            <a:r>
              <a:rPr lang="en-US" altLang="en-US" sz="1700" b="1" smtClean="0">
                <a:solidFill>
                  <a:srgbClr val="002060"/>
                </a:solidFill>
                <a:ea typeface="ＭＳ Ｐゴシック" pitchFamily="34" charset="-128"/>
              </a:rPr>
              <a:t>third normal form (3NF)</a:t>
            </a:r>
            <a:r>
              <a:rPr lang="en-US" altLang="en-US" sz="1700" smtClean="0">
                <a:solidFill>
                  <a:srgbClr val="002060"/>
                </a:solidFill>
                <a:ea typeface="ＭＳ Ｐゴシック" pitchFamily="34" charset="-128"/>
              </a:rPr>
              <a:t> </a:t>
            </a:r>
            <a:r>
              <a:rPr lang="en-US" altLang="en-US" sz="1700" smtClean="0">
                <a:ea typeface="ＭＳ Ｐゴシック" pitchFamily="34" charset="-128"/>
              </a:rPr>
              <a:t>if for all:</a:t>
            </a:r>
          </a:p>
          <a:p>
            <a:pPr>
              <a:buFont typeface="Monotype Sorts" charset="2"/>
              <a:buNone/>
              <a:tabLst>
                <a:tab pos="2738438" algn="l"/>
              </a:tabLst>
            </a:pPr>
            <a:r>
              <a:rPr lang="en-US" altLang="en-US" sz="1700" smtClean="0">
                <a:ea typeface="ＭＳ Ｐゴシック" pitchFamily="34" charset="-128"/>
              </a:rPr>
              <a:t>		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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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 in </a:t>
            </a:r>
            <a:r>
              <a:rPr lang="en-US" altLang="en-US" sz="1700" i="1" smtClean="0">
                <a:ea typeface="ＭＳ Ｐゴシック" pitchFamily="34" charset="-128"/>
                <a:sym typeface="Monotype Sorts" charset="2"/>
              </a:rPr>
              <a:t>F</a:t>
            </a:r>
            <a:r>
              <a:rPr lang="en-US" altLang="en-US" sz="1700" baseline="30000" smtClean="0">
                <a:ea typeface="ＭＳ Ｐゴシック" pitchFamily="34" charset="-128"/>
                <a:sym typeface="Monotype Sorts" charset="2"/>
              </a:rPr>
              <a:t>+</a:t>
            </a:r>
          </a:p>
          <a:p>
            <a:pPr>
              <a:buFont typeface="Monotype Sorts" charset="2"/>
              <a:buNone/>
              <a:tabLst>
                <a:tab pos="2738438" algn="l"/>
              </a:tabLst>
            </a:pPr>
            <a:r>
              <a:rPr lang="en-US" altLang="en-US" sz="800" smtClean="0">
                <a:ea typeface="ＭＳ Ｐゴシック" pitchFamily="34" charset="-128"/>
                <a:sym typeface="Monotype Sorts" charset="2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/>
            </a:r>
            <a:br>
              <a:rPr lang="en-US" altLang="en-US" sz="1700" smtClean="0">
                <a:ea typeface="ＭＳ Ｐゴシック" pitchFamily="34" charset="-128"/>
                <a:sym typeface="Monotype Sorts" charset="2"/>
              </a:rPr>
            </a:b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at least one of the following holds:</a:t>
            </a:r>
          </a:p>
          <a:p>
            <a:pPr lvl="1">
              <a:tabLst>
                <a:tab pos="2738438" algn="l"/>
              </a:tabLst>
            </a:pP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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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700" i="1" smtClean="0">
                <a:ea typeface="ＭＳ Ｐゴシック" pitchFamily="34" charset="-128"/>
                <a:sym typeface="Greek Symbols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is trivial (i.e.,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700" i="1" smtClean="0">
                <a:ea typeface="ＭＳ Ｐゴシック" pitchFamily="34" charset="-128"/>
                <a:sym typeface="Greek Symbols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 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)</a:t>
            </a:r>
          </a:p>
          <a:p>
            <a:pPr lvl="1">
              <a:tabLst>
                <a:tab pos="2738438" algn="l"/>
              </a:tabLst>
            </a:pP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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is a superkey for </a:t>
            </a:r>
            <a:r>
              <a:rPr lang="en-US" altLang="en-US" sz="1700" i="1" smtClean="0">
                <a:ea typeface="ＭＳ Ｐゴシック" pitchFamily="34" charset="-128"/>
                <a:sym typeface="Greek Symbols"/>
              </a:rPr>
              <a:t>R</a:t>
            </a:r>
            <a:endParaRPr lang="en-US" altLang="en-US" sz="1700" smtClean="0">
              <a:ea typeface="ＭＳ Ｐゴシック" pitchFamily="34" charset="-128"/>
              <a:sym typeface="Greek Symbols"/>
            </a:endParaRPr>
          </a:p>
          <a:p>
            <a:pPr lvl="1">
              <a:tabLst>
                <a:tab pos="2738438" algn="l"/>
              </a:tabLst>
            </a:pPr>
            <a:r>
              <a:rPr lang="en-US" altLang="en-US" sz="1700" smtClean="0">
                <a:ea typeface="ＭＳ Ｐゴシック" pitchFamily="34" charset="-128"/>
                <a:sym typeface="Greek Symbols"/>
              </a:rPr>
              <a:t>Each attribute </a:t>
            </a:r>
            <a:r>
              <a:rPr lang="en-US" altLang="en-US" sz="1700" i="1" smtClean="0">
                <a:ea typeface="ＭＳ Ｐゴシック" pitchFamily="34" charset="-128"/>
                <a:sym typeface="Greek Symbols"/>
              </a:rPr>
              <a:t>A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in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–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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is contained in a candidate key for </a:t>
            </a:r>
            <a:r>
              <a:rPr lang="en-US" altLang="en-US" sz="1700" i="1" smtClean="0">
                <a:ea typeface="ＭＳ Ｐゴシック" pitchFamily="34" charset="-128"/>
                <a:sym typeface="Greek Symbols"/>
              </a:rPr>
              <a:t>R.</a:t>
            </a:r>
          </a:p>
          <a:p>
            <a:pPr lvl="1">
              <a:buFont typeface="Monotype Sorts" charset="2"/>
              <a:buNone/>
              <a:tabLst>
                <a:tab pos="2738438" algn="l"/>
              </a:tabLst>
            </a:pPr>
            <a:r>
              <a:rPr lang="en-US" altLang="en-US" sz="1700" i="1" smtClean="0">
                <a:ea typeface="ＭＳ Ｐゴシック" pitchFamily="34" charset="-128"/>
                <a:sym typeface="Greek Symbols"/>
              </a:rPr>
              <a:t>   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(</a:t>
            </a:r>
            <a:r>
              <a:rPr lang="en-US" altLang="en-US" sz="1700" b="1" smtClean="0">
                <a:ea typeface="ＭＳ Ｐゴシック" pitchFamily="34" charset="-128"/>
                <a:sym typeface="Greek Symbols"/>
              </a:rPr>
              <a:t>NOTE</a:t>
            </a:r>
            <a:r>
              <a:rPr lang="en-US" altLang="en-US" sz="1700" i="1" smtClean="0">
                <a:ea typeface="ＭＳ Ｐゴシック" pitchFamily="34" charset="-128"/>
                <a:sym typeface="Greek Symbols"/>
              </a:rPr>
              <a:t>: 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each attribute may be in a different candidate key)</a:t>
            </a:r>
            <a:endParaRPr lang="en-US" altLang="en-US" sz="1700" i="1" smtClean="0">
              <a:ea typeface="ＭＳ Ｐゴシック" pitchFamily="34" charset="-128"/>
              <a:sym typeface="Greek Symbols"/>
            </a:endParaRPr>
          </a:p>
          <a:p>
            <a:pPr>
              <a:tabLst>
                <a:tab pos="2738438" algn="l"/>
              </a:tabLst>
            </a:pPr>
            <a:r>
              <a:rPr lang="en-US" altLang="en-US" sz="1700" smtClean="0">
                <a:ea typeface="ＭＳ Ｐゴシック" pitchFamily="34" charset="-128"/>
                <a:sym typeface="Greek Symbols"/>
              </a:rPr>
              <a:t>If a relation is in BCNF it is in 3NF (since in BCNF one of the first two conditions above must hold).</a:t>
            </a:r>
          </a:p>
          <a:p>
            <a:pPr>
              <a:tabLst>
                <a:tab pos="2738438" algn="l"/>
              </a:tabLst>
            </a:pPr>
            <a:r>
              <a:rPr lang="en-US" altLang="en-US" sz="1700" smtClean="0">
                <a:ea typeface="ＭＳ Ｐゴシック" pitchFamily="34" charset="-128"/>
              </a:rPr>
              <a:t>Third condition is a minimal relaxation of BCNF to ensure dependency preservation (will see why later).</a:t>
            </a:r>
          </a:p>
          <a:p>
            <a:pPr>
              <a:tabLst>
                <a:tab pos="2738438" algn="l"/>
              </a:tabLst>
            </a:pPr>
            <a:endParaRPr lang="en-US" altLang="en-US" sz="2000" smtClean="0">
              <a:ea typeface="ＭＳ Ｐゴシック" pitchFamily="34" charset="-128"/>
              <a:sym typeface="Greek Symbol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74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3588" y="1200547"/>
            <a:ext cx="8015287" cy="625475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pitchFamily="34" charset="-128"/>
              </a:rPr>
              <a:t>3NF Example</a:t>
            </a:r>
            <a:endParaRPr lang="en-US" altLang="en-US" sz="28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17563" y="2195910"/>
            <a:ext cx="8015287" cy="4489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700" smtClean="0">
                <a:ea typeface="ＭＳ Ｐゴシック" pitchFamily="34" charset="-128"/>
              </a:rPr>
              <a:t>Consider a schema:</a:t>
            </a:r>
          </a:p>
          <a:p>
            <a:pPr>
              <a:buFont typeface="Monotype Sorts" charset="2"/>
              <a:buNone/>
            </a:pPr>
            <a:r>
              <a:rPr lang="en-US" altLang="en-US" sz="1700" smtClean="0">
                <a:ea typeface="ＭＳ Ｐゴシック" pitchFamily="34" charset="-128"/>
              </a:rPr>
              <a:t>         </a:t>
            </a:r>
            <a:r>
              <a:rPr lang="en-US" altLang="en-US" sz="1700" i="1" smtClean="0">
                <a:ea typeface="ＭＳ Ｐゴシック" pitchFamily="34" charset="-128"/>
              </a:rPr>
              <a:t>dept_advisor(s_ID, i_ID, dept_name</a:t>
            </a:r>
            <a:r>
              <a:rPr lang="en-US" altLang="en-US" sz="1700" smtClean="0">
                <a:ea typeface="ＭＳ Ｐゴシック" pitchFamily="34" charset="-128"/>
              </a:rPr>
              <a:t>)</a:t>
            </a:r>
          </a:p>
          <a:p>
            <a:r>
              <a:rPr lang="en-US" altLang="en-US" sz="1700" smtClean="0">
                <a:ea typeface="ＭＳ Ｐゴシック" pitchFamily="34" charset="-128"/>
              </a:rPr>
              <a:t>With function dependencies:</a:t>
            </a:r>
          </a:p>
          <a:p>
            <a:pPr>
              <a:buFont typeface="Monotype Sorts" charset="2"/>
              <a:buNone/>
            </a:pPr>
            <a:r>
              <a:rPr lang="en-US" altLang="en-US" sz="1700" smtClean="0">
                <a:ea typeface="ＭＳ Ｐゴシック" pitchFamily="34" charset="-128"/>
              </a:rPr>
              <a:t>             </a:t>
            </a:r>
            <a:r>
              <a:rPr lang="en-US" altLang="en-US" sz="1700" i="1" smtClean="0">
                <a:ea typeface="ＭＳ Ｐゴシック" pitchFamily="34" charset="-128"/>
              </a:rPr>
              <a:t>i_ID</a:t>
            </a:r>
            <a:r>
              <a:rPr lang="en-US" altLang="en-US" sz="1700" smtClean="0">
                <a:ea typeface="ＭＳ Ｐゴシック" pitchFamily="34" charset="-128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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dept_name</a:t>
            </a:r>
          </a:p>
          <a:p>
            <a:pPr>
              <a:buFont typeface="Monotype Sorts" charset="2"/>
              <a:buNone/>
            </a:pPr>
            <a:r>
              <a:rPr lang="en-US" altLang="en-US" sz="1700" smtClean="0">
                <a:ea typeface="ＭＳ Ｐゴシック" pitchFamily="34" charset="-128"/>
              </a:rPr>
              <a:t>             </a:t>
            </a:r>
            <a:r>
              <a:rPr lang="en-US" altLang="en-US" sz="1700" i="1" smtClean="0">
                <a:ea typeface="ＭＳ Ｐゴシック" pitchFamily="34" charset="-128"/>
              </a:rPr>
              <a:t>s_ID,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dept_name</a:t>
            </a:r>
            <a:r>
              <a:rPr lang="en-US" altLang="en-US" sz="1700" i="1" smtClean="0">
                <a:ea typeface="ＭＳ Ｐゴシック" pitchFamily="34" charset="-128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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i_ID</a:t>
            </a:r>
          </a:p>
          <a:p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Two candidate keys =  {</a:t>
            </a:r>
            <a:r>
              <a:rPr lang="en-US" altLang="en-US" sz="1700" i="1" smtClean="0">
                <a:ea typeface="ＭＳ Ｐゴシック" pitchFamily="34" charset="-128"/>
              </a:rPr>
              <a:t>s_ID,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dept_name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}, {</a:t>
            </a:r>
            <a:r>
              <a:rPr lang="en-US" altLang="en-US" sz="1700" i="1" smtClean="0">
                <a:ea typeface="ＭＳ Ｐゴシック" pitchFamily="34" charset="-128"/>
              </a:rPr>
              <a:t>s_ID,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 i_ID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}</a:t>
            </a:r>
            <a:endParaRPr lang="en-US" altLang="en-US" sz="1700" smtClean="0">
              <a:ea typeface="ＭＳ Ｐゴシック" pitchFamily="34" charset="-128"/>
              <a:sym typeface="Monotype Sorts" charset="2"/>
            </a:endParaRPr>
          </a:p>
          <a:p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We have seen before that </a:t>
            </a:r>
            <a:r>
              <a:rPr lang="en-US" altLang="en-US" sz="1700" i="1" smtClean="0">
                <a:ea typeface="ＭＳ Ｐゴシック" pitchFamily="34" charset="-128"/>
              </a:rPr>
              <a:t>dept_advisor 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is </a:t>
            </a:r>
            <a:r>
              <a:rPr lang="en-US" altLang="en-US" sz="1700" smtClean="0">
                <a:solidFill>
                  <a:srgbClr val="002060"/>
                </a:solidFill>
                <a:ea typeface="ＭＳ Ｐゴシック" pitchFamily="34" charset="-128"/>
                <a:sym typeface="Monotype Sorts" charset="2"/>
              </a:rPr>
              <a:t>not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 in BCNF</a:t>
            </a:r>
          </a:p>
          <a:p>
            <a:r>
              <a:rPr lang="en-US" altLang="en-US" sz="1700" i="1" smtClean="0">
                <a:ea typeface="ＭＳ Ｐゴシック" pitchFamily="34" charset="-128"/>
                <a:sym typeface="Monotype Sorts" charset="2"/>
              </a:rPr>
              <a:t>R,  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however, </a:t>
            </a:r>
            <a:r>
              <a:rPr lang="en-US" altLang="en-US" sz="1700" i="1" smtClean="0">
                <a:ea typeface="ＭＳ Ｐゴシック" pitchFamily="34" charset="-128"/>
                <a:sym typeface="Monotype Sorts" charset="2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is in  3NF</a:t>
            </a:r>
          </a:p>
          <a:p>
            <a:pPr lvl="1"/>
            <a:r>
              <a:rPr lang="en-US" altLang="en-US" sz="1700" i="1" smtClean="0">
                <a:ea typeface="ＭＳ Ｐゴシック" pitchFamily="34" charset="-128"/>
              </a:rPr>
              <a:t> s_ID,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dept_name</a:t>
            </a:r>
            <a:r>
              <a:rPr lang="en-US" altLang="en-US" sz="1700" i="1" smtClean="0">
                <a:ea typeface="ＭＳ Ｐゴシック" pitchFamily="34" charset="-128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is a superkey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 </a:t>
            </a:r>
            <a:r>
              <a:rPr lang="en-US" altLang="en-US" sz="1700" i="1" smtClean="0">
                <a:ea typeface="ＭＳ Ｐゴシック" pitchFamily="34" charset="-128"/>
              </a:rPr>
              <a:t>i_ID</a:t>
            </a:r>
            <a:r>
              <a:rPr lang="en-US" altLang="en-US" sz="1700" smtClean="0">
                <a:ea typeface="ＭＳ Ｐゴシック" pitchFamily="34" charset="-128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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dept_name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 </a:t>
            </a:r>
            <a:r>
              <a:rPr lang="en-US" altLang="en-US" sz="1700" i="1" smtClean="0">
                <a:ea typeface="ＭＳ Ｐゴシック" pitchFamily="34" charset="-128"/>
                <a:sym typeface="Monotype Sorts" charset="2"/>
              </a:rPr>
              <a:t> and </a:t>
            </a:r>
            <a:r>
              <a:rPr lang="en-US" altLang="en-US" sz="1700" i="1" smtClean="0">
                <a:ea typeface="ＭＳ Ｐゴシック" pitchFamily="34" charset="-128"/>
              </a:rPr>
              <a:t> i_ID</a:t>
            </a:r>
            <a:r>
              <a:rPr lang="en-US" altLang="en-US" sz="1700" i="1" smtClean="0">
                <a:ea typeface="ＭＳ Ｐゴシック" pitchFamily="34" charset="-128"/>
                <a:sym typeface="Monotype Sorts" charset="2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is NOT a superkey, but:</a:t>
            </a:r>
          </a:p>
          <a:p>
            <a:pPr lvl="2"/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{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dept_name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} – {</a:t>
            </a:r>
            <a:r>
              <a:rPr lang="en-US" altLang="en-US" sz="1700" i="1" smtClean="0">
                <a:ea typeface="ＭＳ Ｐゴシック" pitchFamily="34" charset="-128"/>
              </a:rPr>
              <a:t>i_ID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 }  = </a:t>
            </a:r>
            <a:r>
              <a:rPr lang="en-US" altLang="en-US" sz="1700" i="1" smtClean="0">
                <a:ea typeface="ＭＳ Ｐゴシック" pitchFamily="34" charset="-128"/>
                <a:sym typeface="Monotype Sorts" charset="2"/>
              </a:rPr>
              <a:t>  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{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dept_name</a:t>
            </a:r>
            <a:r>
              <a:rPr lang="en-US" altLang="en-US" sz="1700" i="1" smtClean="0">
                <a:ea typeface="ＭＳ Ｐゴシック" pitchFamily="34" charset="-128"/>
                <a:sym typeface="Monotype Sorts" charset="2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} and</a:t>
            </a:r>
          </a:p>
          <a:p>
            <a:pPr lvl="2"/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dept_name</a:t>
            </a:r>
            <a:r>
              <a:rPr lang="en-US" altLang="en-US" sz="1700" i="1" smtClean="0">
                <a:ea typeface="ＭＳ Ｐゴシック" pitchFamily="34" charset="-128"/>
                <a:sym typeface="Monotype Sorts" charset="2"/>
              </a:rPr>
              <a:t>  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is contained in a  candidate key</a:t>
            </a:r>
            <a:endParaRPr lang="en-US" altLang="en-US" sz="1700" i="1" smtClean="0">
              <a:ea typeface="ＭＳ Ｐゴシック" pitchFamily="34" charset="-128"/>
              <a:sym typeface="Greek Symbols"/>
            </a:endParaRPr>
          </a:p>
          <a:p>
            <a:pPr>
              <a:buFont typeface="Monotype Sorts" charset="2"/>
              <a:buNone/>
            </a:pPr>
            <a:endParaRPr lang="en-US" altLang="en-US" sz="2000" i="1" smtClean="0">
              <a:ea typeface="ＭＳ Ｐゴシック" pitchFamily="34" charset="-128"/>
              <a:sym typeface="Symbol" pitchFamily="18" charset="2"/>
            </a:endParaRPr>
          </a:p>
          <a:p>
            <a:pPr>
              <a:buFont typeface="Monotype Sorts" charset="2"/>
              <a:buNone/>
            </a:pPr>
            <a:endParaRPr lang="en-US" altLang="en-US" sz="2000" smtClean="0">
              <a:ea typeface="ＭＳ Ｐゴシック" pitchFamily="34" charset="-128"/>
              <a:sym typeface="Symbol" pitchFamily="18" charset="2"/>
            </a:endParaRPr>
          </a:p>
          <a:p>
            <a:endParaRPr lang="en-US" altLang="en-US" sz="2000" dirty="0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86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0869" y="153035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pitchFamily="34" charset="-128"/>
              </a:rPr>
              <a:t>Redundancy in 3NF</a:t>
            </a:r>
          </a:p>
        </p:txBody>
      </p:sp>
      <p:sp>
        <p:nvSpPr>
          <p:cNvPr id="7" name="Rectangle 10"/>
          <p:cNvSpPr txBox="1">
            <a:spLocks noChangeArrowheads="1"/>
          </p:cNvSpPr>
          <p:nvPr/>
        </p:nvSpPr>
        <p:spPr>
          <a:xfrm>
            <a:off x="600869" y="2486025"/>
            <a:ext cx="7716838" cy="512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sz="1700" smtClean="0"/>
              <a:t>Consider  the schema R below,  which is in 3NF</a:t>
            </a:r>
          </a:p>
          <a:p>
            <a:pPr marL="0" indent="0">
              <a:buFont typeface="Monotype Sorts" charset="2"/>
              <a:buNone/>
              <a:defRPr/>
            </a:pPr>
            <a:endParaRPr lang="en-US" altLang="en-US" sz="1700" smtClean="0"/>
          </a:p>
          <a:p>
            <a:pPr>
              <a:defRPr/>
            </a:pPr>
            <a:endParaRPr lang="en-US" altLang="en-US" sz="1700" smtClean="0"/>
          </a:p>
          <a:p>
            <a:pPr>
              <a:defRPr/>
            </a:pPr>
            <a:endParaRPr lang="en-US" altLang="en-US" sz="1700" smtClean="0"/>
          </a:p>
          <a:p>
            <a:pPr>
              <a:defRPr/>
            </a:pPr>
            <a:endParaRPr lang="en-US" altLang="en-US" sz="1700" smtClean="0"/>
          </a:p>
          <a:p>
            <a:pPr>
              <a:defRPr/>
            </a:pPr>
            <a:endParaRPr lang="en-US" altLang="en-US" sz="1700" smtClean="0"/>
          </a:p>
          <a:p>
            <a:pPr>
              <a:defRPr/>
            </a:pPr>
            <a:endParaRPr lang="en-US" altLang="en-US" sz="1700" smtClean="0"/>
          </a:p>
          <a:p>
            <a:pPr marL="0" indent="0">
              <a:buFont typeface="Monotype Sorts" charset="2"/>
              <a:buNone/>
              <a:defRPr/>
            </a:pPr>
            <a:endParaRPr lang="en-US" altLang="en-US" sz="1700" smtClean="0"/>
          </a:p>
          <a:p>
            <a:pPr>
              <a:defRPr/>
            </a:pPr>
            <a:r>
              <a:rPr lang="en-US" altLang="en-US" sz="1800" smtClean="0"/>
              <a:t>What is wrong with the table?</a:t>
            </a:r>
            <a:endParaRPr lang="en-US" altLang="en-US" sz="1700" smtClean="0"/>
          </a:p>
          <a:p>
            <a:pPr marL="0" indent="0">
              <a:buFont typeface="Monotype Sorts" charset="2"/>
              <a:buNone/>
              <a:defRPr/>
            </a:pPr>
            <a:endParaRPr lang="en-US" altLang="en-US" sz="1700" dirty="0"/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600869" y="2886075"/>
            <a:ext cx="671671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1pPr>
            <a:lvl2pPr marL="800100" indent="-34290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9pPr>
          </a:lstStyle>
          <a:p>
            <a:pPr lvl="1">
              <a:buClr>
                <a:srgbClr val="F5960B"/>
              </a:buClr>
              <a:buSzPct val="110000"/>
              <a:buFont typeface="Arial" pitchFamily="34" charset="0"/>
              <a:buChar char="•"/>
            </a:pPr>
            <a:r>
              <a:rPr lang="en-US" altLang="en-US" sz="1700" i="1"/>
              <a:t>R = </a:t>
            </a:r>
            <a:r>
              <a:rPr lang="en-US" altLang="en-US" sz="1700"/>
              <a:t>(</a:t>
            </a:r>
            <a:r>
              <a:rPr lang="en-US" altLang="en-US" sz="1700" i="1"/>
              <a:t>J, K, L </a:t>
            </a:r>
            <a:r>
              <a:rPr lang="en-US" altLang="en-US" sz="1700"/>
              <a:t>)</a:t>
            </a:r>
            <a:endParaRPr lang="en-US" altLang="en-US" sz="1700" i="1"/>
          </a:p>
          <a:p>
            <a:pPr lvl="1">
              <a:buClr>
                <a:srgbClr val="F5960B"/>
              </a:buClr>
              <a:buSzPct val="110000"/>
              <a:buFont typeface="Arial" pitchFamily="34" charset="0"/>
              <a:buChar char="•"/>
            </a:pPr>
            <a:r>
              <a:rPr lang="en-US" altLang="en-US" sz="1700" i="1"/>
              <a:t>F = </a:t>
            </a:r>
            <a:r>
              <a:rPr lang="en-US" altLang="en-US" sz="1700"/>
              <a:t>{</a:t>
            </a:r>
            <a:r>
              <a:rPr lang="en-US" altLang="en-US" sz="1700" i="1"/>
              <a:t>JK </a:t>
            </a:r>
            <a:r>
              <a:rPr lang="en-US" altLang="en-US" sz="1700">
                <a:sym typeface="Symbol" pitchFamily="18" charset="2"/>
              </a:rPr>
              <a:t></a:t>
            </a:r>
            <a:r>
              <a:rPr lang="en-US" altLang="en-US" sz="1700">
                <a:sym typeface="Monotype Sorts" charset="2"/>
              </a:rPr>
              <a:t> </a:t>
            </a:r>
            <a:r>
              <a:rPr lang="en-US" altLang="en-US" sz="1700" i="1">
                <a:sym typeface="Monotype Sorts" charset="2"/>
              </a:rPr>
              <a:t>L, L </a:t>
            </a:r>
            <a:r>
              <a:rPr lang="en-US" altLang="en-US" sz="1700">
                <a:sym typeface="Symbol" pitchFamily="18" charset="2"/>
              </a:rPr>
              <a:t></a:t>
            </a:r>
            <a:r>
              <a:rPr lang="en-US" altLang="en-US" sz="1700">
                <a:sym typeface="Monotype Sorts" charset="2"/>
              </a:rPr>
              <a:t> </a:t>
            </a:r>
            <a:r>
              <a:rPr lang="en-US" altLang="en-US" sz="1700" i="1">
                <a:sym typeface="Monotype Sorts" charset="2"/>
              </a:rPr>
              <a:t>K </a:t>
            </a:r>
            <a:r>
              <a:rPr lang="en-US" altLang="en-US" sz="1700">
                <a:sym typeface="Monotype Sorts" charset="2"/>
              </a:rPr>
              <a:t>}</a:t>
            </a:r>
          </a:p>
          <a:p>
            <a:pPr lvl="1">
              <a:buClr>
                <a:srgbClr val="F5960B"/>
              </a:buClr>
              <a:buSzPct val="110000"/>
              <a:buFont typeface="Arial" pitchFamily="34" charset="0"/>
              <a:buChar char="•"/>
            </a:pPr>
            <a:r>
              <a:rPr lang="en-US" altLang="en-US" sz="1700">
                <a:sym typeface="Monotype Sorts" charset="2"/>
              </a:rPr>
              <a:t>And an instance table: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0869" y="5672138"/>
            <a:ext cx="7472363" cy="8763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800100" lvl="1" indent="-342900">
              <a:buClr>
                <a:srgbClr val="FF9933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1700" dirty="0"/>
              <a:t>Repetition of information</a:t>
            </a:r>
          </a:p>
          <a:p>
            <a:pPr marL="800100" lvl="1" indent="-342900">
              <a:buClr>
                <a:srgbClr val="FF9933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1700" dirty="0"/>
              <a:t>Need to use null values (e.g., to represent the relationship </a:t>
            </a:r>
            <a:r>
              <a:rPr lang="en-US" altLang="en-US" sz="1700" i="1" dirty="0">
                <a:sym typeface="Monotype Sorts" pitchFamily="-84" charset="2"/>
              </a:rPr>
              <a:t>l</a:t>
            </a:r>
            <a:r>
              <a:rPr lang="en-US" altLang="en-US" sz="1700" baseline="-25000" dirty="0">
                <a:sym typeface="Monotype Sorts" pitchFamily="-84" charset="2"/>
              </a:rPr>
              <a:t>2</a:t>
            </a:r>
            <a:r>
              <a:rPr lang="en-US" altLang="en-US" sz="1700" dirty="0">
                <a:sym typeface="Monotype Sorts" pitchFamily="-84" charset="2"/>
              </a:rPr>
              <a:t>, </a:t>
            </a:r>
            <a:r>
              <a:rPr lang="en-US" altLang="en-US" sz="1700" i="1" dirty="0">
                <a:sym typeface="Monotype Sorts" pitchFamily="-84" charset="2"/>
              </a:rPr>
              <a:t>k</a:t>
            </a:r>
            <a:r>
              <a:rPr lang="en-US" altLang="en-US" sz="1700" baseline="-25000" dirty="0">
                <a:sym typeface="Monotype Sorts" pitchFamily="-84" charset="2"/>
              </a:rPr>
              <a:t>2</a:t>
            </a:r>
            <a:r>
              <a:rPr lang="en-US" altLang="en-US" sz="1700" dirty="0">
                <a:sym typeface="Monotype Sorts" pitchFamily="-84" charset="2"/>
              </a:rPr>
              <a:t> </a:t>
            </a:r>
          </a:p>
          <a:p>
            <a:pPr lvl="1">
              <a:buClr>
                <a:srgbClr val="F89108"/>
              </a:buClr>
              <a:buSzPct val="80000"/>
              <a:defRPr/>
            </a:pPr>
            <a:r>
              <a:rPr lang="en-US" altLang="en-US" sz="1700" dirty="0">
                <a:sym typeface="Monotype Sorts" pitchFamily="-84" charset="2"/>
              </a:rPr>
              <a:t>     where there is no corresponding value for </a:t>
            </a:r>
            <a:r>
              <a:rPr lang="en-US" altLang="en-US" sz="1700" i="1" dirty="0">
                <a:sym typeface="Monotype Sorts" pitchFamily="-84" charset="2"/>
              </a:rPr>
              <a:t>J</a:t>
            </a:r>
            <a:r>
              <a:rPr lang="en-US" altLang="en-US" sz="1700" dirty="0">
                <a:sym typeface="Monotype Sorts" pitchFamily="-84" charset="2"/>
              </a:rPr>
              <a:t>)</a:t>
            </a:r>
            <a:endParaRPr lang="en-US" altLang="en-US" sz="1700" dirty="0"/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907" y="3921125"/>
            <a:ext cx="9334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1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7670" y="1175039"/>
            <a:ext cx="80772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ea typeface="ＭＳ Ｐゴシック" pitchFamily="34" charset="-128"/>
              </a:rPr>
              <a:t>Database Management System (DBMS)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46859" y="1828800"/>
            <a:ext cx="7688262" cy="4773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ea typeface="ＭＳ Ｐゴシック" pitchFamily="34" charset="-128"/>
              </a:rPr>
              <a:t>DBMS contains information about a particular enterprise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Collection of interrelated data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Set of programs to access the data 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An environment that is both </a:t>
            </a:r>
            <a:r>
              <a:rPr lang="en-US" sz="1800" i="1" dirty="0" smtClean="0">
                <a:ea typeface="ＭＳ Ｐゴシック" pitchFamily="34" charset="-128"/>
              </a:rPr>
              <a:t>convenient</a:t>
            </a:r>
            <a:r>
              <a:rPr lang="en-US" sz="1800" dirty="0" smtClean="0">
                <a:ea typeface="ＭＳ Ｐゴシック" pitchFamily="34" charset="-128"/>
              </a:rPr>
              <a:t> and </a:t>
            </a:r>
            <a:r>
              <a:rPr lang="en-US" sz="1800" i="1" dirty="0" smtClean="0">
                <a:ea typeface="ＭＳ Ｐゴシック" pitchFamily="34" charset="-128"/>
              </a:rPr>
              <a:t>efficient</a:t>
            </a:r>
            <a:r>
              <a:rPr lang="en-US" sz="1800" dirty="0" smtClean="0">
                <a:ea typeface="ＭＳ Ｐゴシック" pitchFamily="34" charset="-128"/>
              </a:rPr>
              <a:t> to use</a:t>
            </a:r>
          </a:p>
          <a:p>
            <a:r>
              <a:rPr lang="en-US" sz="1800" dirty="0" smtClean="0">
                <a:ea typeface="ＭＳ Ｐゴシック" pitchFamily="34" charset="-128"/>
              </a:rPr>
              <a:t>Database Applications: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Banking: transactions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Airlines: reservations, schedules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Universities:  registration, grades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Sales: customers, products, purchases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Online retailers: order tracking, customized recommendations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Manufacturing: production, inventory, orders, supply chain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Human resources:  employee records, salaries, tax deductions</a:t>
            </a:r>
          </a:p>
          <a:p>
            <a:r>
              <a:rPr lang="en-US" sz="1800" dirty="0" smtClean="0">
                <a:ea typeface="ＭＳ Ｐゴシック" pitchFamily="34" charset="-128"/>
              </a:rPr>
              <a:t>Databases can be very large.</a:t>
            </a:r>
          </a:p>
          <a:p>
            <a:r>
              <a:rPr lang="en-US" sz="1800" dirty="0" smtClean="0">
                <a:ea typeface="ＭＳ Ｐゴシック" pitchFamily="34" charset="-128"/>
              </a:rPr>
              <a:t>Databases touch all aspects of our lives</a:t>
            </a:r>
          </a:p>
          <a:p>
            <a:endParaRPr lang="en-US" sz="1800" dirty="0" smtClean="0">
              <a:ea typeface="ＭＳ Ｐゴシック" pitchFamily="34" charset="-128"/>
            </a:endParaRPr>
          </a:p>
          <a:p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7963" y="381000"/>
            <a:ext cx="6836615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</a:t>
            </a: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COLLEGE OF ENGINEERING </a:t>
            </a:r>
          </a:p>
        </p:txBody>
      </p:sp>
      <p:pic>
        <p:nvPicPr>
          <p:cNvPr id="1026" name="Picture 2" descr="C:\Users\ECE\Downloads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5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6010" y="1524000"/>
            <a:ext cx="8077200" cy="947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en-US" sz="2800" dirty="0" smtClean="0">
                <a:ea typeface="ＭＳ Ｐゴシック" pitchFamily="34" charset="-128"/>
              </a:rPr>
              <a:t>Dra</a:t>
            </a:r>
            <a:r>
              <a:rPr lang="en-US" sz="2800" dirty="0" smtClean="0">
                <a:effectLst/>
                <a:ea typeface="ＭＳ Ｐゴシック" pitchFamily="34" charset="-128"/>
              </a:rPr>
              <a:t>wbacks of using file systems to store data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03719" y="2438400"/>
            <a:ext cx="7580312" cy="3560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Monotype Sorts" charset="2"/>
              <a:buNone/>
            </a:pPr>
            <a:endParaRPr lang="en-US" sz="1800" dirty="0" smtClean="0">
              <a:ea typeface="ＭＳ Ｐゴシック" pitchFamily="34" charset="-128"/>
            </a:endParaRPr>
          </a:p>
          <a:p>
            <a:r>
              <a:rPr lang="en-US" sz="1800" dirty="0" smtClean="0">
                <a:ea typeface="ＭＳ Ｐゴシック" pitchFamily="34" charset="-128"/>
              </a:rPr>
              <a:t>Data redundancy and inconsistency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Multiple file formats, duplication of information in different files</a:t>
            </a:r>
          </a:p>
          <a:p>
            <a:r>
              <a:rPr lang="en-US" sz="1800" dirty="0" smtClean="0">
                <a:ea typeface="ＭＳ Ｐゴシック" pitchFamily="34" charset="-128"/>
              </a:rPr>
              <a:t>Difficulty in accessing data 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Need to write a new program to carry out each new task</a:t>
            </a:r>
          </a:p>
          <a:p>
            <a:r>
              <a:rPr lang="en-US" sz="1800" dirty="0" smtClean="0">
                <a:ea typeface="ＭＳ Ｐゴシック" pitchFamily="34" charset="-128"/>
              </a:rPr>
              <a:t>Data isolation 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Multiple files and formats</a:t>
            </a:r>
          </a:p>
          <a:p>
            <a:r>
              <a:rPr lang="en-US" sz="1800" dirty="0" smtClean="0">
                <a:ea typeface="ＭＳ Ｐゴシック" pitchFamily="34" charset="-128"/>
              </a:rPr>
              <a:t>Integrity problems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Integrity constraints  (e.g., account balance &gt; 0) become “buried” in program code rather than being stated explicitly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Hard to add new constraints or change existing ones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9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2" name="Rectangle 1"/>
          <p:cNvSpPr/>
          <p:nvPr/>
        </p:nvSpPr>
        <p:spPr>
          <a:xfrm>
            <a:off x="1189763" y="1303954"/>
            <a:ext cx="76931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+mj-lt"/>
                <a:ea typeface="ＭＳ Ｐゴシック" pitchFamily="34" charset="-128"/>
              </a:rPr>
              <a:t>Drawbacks of using file systems to store </a:t>
            </a:r>
            <a:r>
              <a:rPr lang="en-US" sz="2800" dirty="0" smtClean="0">
                <a:latin typeface="+mj-lt"/>
                <a:ea typeface="ＭＳ Ｐゴシック" pitchFamily="34" charset="-128"/>
              </a:rPr>
              <a:t>data(Cont.)</a:t>
            </a:r>
            <a:endParaRPr lang="en-US" sz="2800" dirty="0">
              <a:latin typeface="+mj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03312" y="1981200"/>
            <a:ext cx="7616825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ea typeface="ＭＳ Ｐゴシック" pitchFamily="34" charset="-128"/>
              </a:rPr>
              <a:t>Atomicity of updates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Failures may leave database in an inconsistent state with partial updates carried out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Example: Transfer of funds from one account to another should either complete or not happen at all</a:t>
            </a:r>
          </a:p>
          <a:p>
            <a:r>
              <a:rPr lang="en-US" sz="1800" dirty="0" smtClean="0">
                <a:ea typeface="ＭＳ Ｐゴシック" pitchFamily="34" charset="-128"/>
              </a:rPr>
              <a:t>Concurrent access by multiple users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Concurrent access needed for performance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Uncontrolled concurrent accesses can lead to inconsistencies</a:t>
            </a:r>
          </a:p>
          <a:p>
            <a:pPr lvl="2"/>
            <a:r>
              <a:rPr lang="en-US" sz="1800" dirty="0" smtClean="0">
                <a:ea typeface="ＭＳ Ｐゴシック" pitchFamily="34" charset="-128"/>
              </a:rPr>
              <a:t>Example: Two people reading a balance (say 100) and updating it by withdrawing money (say 50 each) at the same time</a:t>
            </a:r>
          </a:p>
          <a:p>
            <a:r>
              <a:rPr lang="en-US" sz="1800" dirty="0" smtClean="0">
                <a:ea typeface="ＭＳ Ｐゴシック" pitchFamily="34" charset="-128"/>
              </a:rPr>
              <a:t>Security problems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Hard to provide user access to some, but not all, data</a:t>
            </a:r>
          </a:p>
          <a:p>
            <a:pPr>
              <a:buFont typeface="Monotype Sorts" charset="2"/>
              <a:buNone/>
            </a:pPr>
            <a:endParaRPr lang="en-US" sz="1600" dirty="0" smtClean="0">
              <a:ea typeface="ＭＳ Ｐゴシック" pitchFamily="34" charset="-128"/>
            </a:endParaRPr>
          </a:p>
          <a:p>
            <a:pPr>
              <a:buFont typeface="Monotype Sorts" charset="2"/>
              <a:buNone/>
            </a:pPr>
            <a:r>
              <a:rPr lang="en-US" sz="1800" b="1" dirty="0" smtClean="0">
                <a:solidFill>
                  <a:srgbClr val="FF0000"/>
                </a:solidFill>
                <a:ea typeface="ＭＳ Ｐゴシック" pitchFamily="34" charset="-128"/>
              </a:rPr>
              <a:t>Database systems offer solutions to all the above problems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9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8487" y="1689100"/>
            <a:ext cx="8077200" cy="4542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smtClean="0">
                <a:effectLst/>
                <a:ea typeface="ＭＳ Ｐゴシック" pitchFamily="34" charset="-128"/>
              </a:rPr>
              <a:t>Data Models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2590800"/>
            <a:ext cx="7435850" cy="3705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smtClean="0">
                <a:ea typeface="ＭＳ Ｐゴシック" pitchFamily="34" charset="-128"/>
              </a:rPr>
              <a:t>A collection of tools for describing 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ea typeface="ＭＳ Ｐゴシック" pitchFamily="34" charset="-128"/>
              </a:rPr>
              <a:t>Data 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ea typeface="ＭＳ Ｐゴシック" pitchFamily="34" charset="-128"/>
              </a:rPr>
              <a:t>Data relationships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ea typeface="ＭＳ Ｐゴシック" pitchFamily="34" charset="-128"/>
              </a:rPr>
              <a:t>Data semantics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ea typeface="ＭＳ Ｐゴシック" pitchFamily="34" charset="-128"/>
              </a:rPr>
              <a:t>Data constraints</a:t>
            </a:r>
          </a:p>
          <a:p>
            <a:r>
              <a:rPr lang="en-US" sz="1800" smtClean="0">
                <a:ea typeface="ＭＳ Ｐゴシック" pitchFamily="34" charset="-128"/>
              </a:rPr>
              <a:t>Relational model</a:t>
            </a:r>
          </a:p>
          <a:p>
            <a:r>
              <a:rPr lang="en-US" sz="1800" smtClean="0">
                <a:ea typeface="ＭＳ Ｐゴシック" pitchFamily="34" charset="-128"/>
              </a:rPr>
              <a:t>Entity-Relationship data model (mainly for database design) </a:t>
            </a:r>
          </a:p>
          <a:p>
            <a:r>
              <a:rPr lang="en-US" sz="1800" smtClean="0">
                <a:ea typeface="ＭＳ Ｐゴシック" pitchFamily="34" charset="-128"/>
              </a:rPr>
              <a:t>Object-based data models (Object-oriented and Object-relational)</a:t>
            </a:r>
          </a:p>
          <a:p>
            <a:r>
              <a:rPr lang="en-US" sz="1800" smtClean="0">
                <a:ea typeface="ＭＳ Ｐゴシック" pitchFamily="34" charset="-128"/>
              </a:rPr>
              <a:t>Semistructured data model  (XML)</a:t>
            </a:r>
          </a:p>
          <a:p>
            <a:r>
              <a:rPr lang="en-US" sz="1800" smtClean="0">
                <a:ea typeface="ＭＳ Ｐゴシック" pitchFamily="34" charset="-128"/>
              </a:rPr>
              <a:t>Other older models:</a:t>
            </a:r>
          </a:p>
          <a:p>
            <a:pPr lvl="1">
              <a:lnSpc>
                <a:spcPct val="60000"/>
              </a:lnSpc>
            </a:pPr>
            <a:r>
              <a:rPr lang="en-US" sz="1800" smtClean="0">
                <a:ea typeface="ＭＳ Ｐゴシック" pitchFamily="34" charset="-128"/>
              </a:rPr>
              <a:t>Network model  </a:t>
            </a:r>
          </a:p>
          <a:p>
            <a:pPr lvl="1">
              <a:lnSpc>
                <a:spcPct val="60000"/>
              </a:lnSpc>
            </a:pPr>
            <a:r>
              <a:rPr lang="en-US" sz="1800" smtClean="0">
                <a:ea typeface="ＭＳ Ｐゴシック" pitchFamily="34" charset="-128"/>
              </a:rPr>
              <a:t>Hierarchical model</a:t>
            </a:r>
          </a:p>
          <a:p>
            <a:endParaRPr lang="en-US" sz="1800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99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0400" y="1665724"/>
            <a:ext cx="8077200" cy="4866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smtClean="0">
                <a:effectLst/>
                <a:ea typeface="ＭＳ Ｐゴシック" pitchFamily="34" charset="-128"/>
              </a:rPr>
              <a:t>Data Definition Language (DDL)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22338" y="2645212"/>
            <a:ext cx="7661275" cy="3867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ea typeface="ＭＳ Ｐゴシック" pitchFamily="34" charset="-128"/>
              </a:rPr>
              <a:t>Specification notation for defining the database schema</a:t>
            </a:r>
          </a:p>
          <a:p>
            <a:pPr lvl="1">
              <a:buFont typeface="Monotype Sorts" charset="2"/>
              <a:buNone/>
            </a:pPr>
            <a:r>
              <a:rPr lang="en-US" sz="1600" smtClean="0">
                <a:ea typeface="ＭＳ Ｐゴシック" pitchFamily="34" charset="-128"/>
              </a:rPr>
              <a:t>Example:	</a:t>
            </a:r>
            <a:r>
              <a:rPr lang="en-US" sz="1600" b="1" smtClean="0">
                <a:ea typeface="ＭＳ Ｐゴシック" pitchFamily="34" charset="-128"/>
              </a:rPr>
              <a:t>create table</a:t>
            </a:r>
            <a:r>
              <a:rPr lang="en-US" sz="1600" smtClean="0">
                <a:ea typeface="ＭＳ Ｐゴシック" pitchFamily="34" charset="-128"/>
              </a:rPr>
              <a:t> </a:t>
            </a:r>
            <a:r>
              <a:rPr lang="en-US" sz="1600" i="1" smtClean="0">
                <a:ea typeface="ＭＳ Ｐゴシック" pitchFamily="34" charset="-128"/>
              </a:rPr>
              <a:t>instructor</a:t>
            </a:r>
            <a:r>
              <a:rPr lang="en-US" sz="1600" smtClean="0">
                <a:ea typeface="ＭＳ Ｐゴシック" pitchFamily="34" charset="-128"/>
              </a:rPr>
              <a:t> (</a:t>
            </a:r>
            <a:br>
              <a:rPr lang="en-US" sz="1600" smtClean="0">
                <a:ea typeface="ＭＳ Ｐゴシック" pitchFamily="34" charset="-128"/>
              </a:rPr>
            </a:br>
            <a:r>
              <a:rPr lang="en-US" sz="1600" smtClean="0">
                <a:ea typeface="ＭＳ Ｐゴシック" pitchFamily="34" charset="-128"/>
              </a:rPr>
              <a:t>                             </a:t>
            </a:r>
            <a:r>
              <a:rPr lang="en-US" sz="1600" i="1" smtClean="0">
                <a:ea typeface="ＭＳ Ｐゴシック" pitchFamily="34" charset="-128"/>
              </a:rPr>
              <a:t>ID</a:t>
            </a:r>
            <a:r>
              <a:rPr lang="en-US" sz="1600" smtClean="0">
                <a:ea typeface="ＭＳ Ｐゴシック" pitchFamily="34" charset="-128"/>
              </a:rPr>
              <a:t>                </a:t>
            </a:r>
            <a:r>
              <a:rPr lang="en-US" sz="1600" b="1" smtClean="0">
                <a:ea typeface="ＭＳ Ｐゴシック" pitchFamily="34" charset="-128"/>
              </a:rPr>
              <a:t>char</a:t>
            </a:r>
            <a:r>
              <a:rPr lang="en-US" sz="1600" smtClean="0">
                <a:ea typeface="ＭＳ Ｐゴシック" pitchFamily="34" charset="-128"/>
              </a:rPr>
              <a:t>(5),</a:t>
            </a:r>
            <a:br>
              <a:rPr lang="en-US" sz="1600" smtClean="0">
                <a:ea typeface="ＭＳ Ｐゴシック" pitchFamily="34" charset="-128"/>
              </a:rPr>
            </a:br>
            <a:r>
              <a:rPr lang="en-US" sz="1600" smtClean="0">
                <a:ea typeface="ＭＳ Ｐゴシック" pitchFamily="34" charset="-128"/>
              </a:rPr>
              <a:t>                             </a:t>
            </a:r>
            <a:r>
              <a:rPr lang="en-US" sz="1600" i="1" smtClean="0">
                <a:ea typeface="ＭＳ Ｐゴシック" pitchFamily="34" charset="-128"/>
              </a:rPr>
              <a:t>name           </a:t>
            </a:r>
            <a:r>
              <a:rPr lang="en-US" sz="1600" b="1" smtClean="0">
                <a:ea typeface="ＭＳ Ｐゴシック" pitchFamily="34" charset="-128"/>
              </a:rPr>
              <a:t>varchar</a:t>
            </a:r>
            <a:r>
              <a:rPr lang="en-US" sz="1600" smtClean="0">
                <a:ea typeface="ＭＳ Ｐゴシック" pitchFamily="34" charset="-128"/>
              </a:rPr>
              <a:t>(20)</a:t>
            </a:r>
            <a:r>
              <a:rPr lang="en-US" sz="1600" b="1" smtClean="0">
                <a:ea typeface="ＭＳ Ｐゴシック" pitchFamily="34" charset="-128"/>
              </a:rPr>
              <a:t>,</a:t>
            </a:r>
            <a:r>
              <a:rPr lang="en-US" sz="1600" b="1" i="1" smtClean="0">
                <a:ea typeface="ＭＳ Ｐゴシック" pitchFamily="34" charset="-128"/>
              </a:rPr>
              <a:t/>
            </a:r>
            <a:br>
              <a:rPr lang="en-US" sz="1600" b="1" i="1" smtClean="0">
                <a:ea typeface="ＭＳ Ｐゴシック" pitchFamily="34" charset="-128"/>
              </a:rPr>
            </a:br>
            <a:r>
              <a:rPr lang="en-US" sz="1600" b="1" i="1" smtClean="0">
                <a:ea typeface="ＭＳ Ｐゴシック" pitchFamily="34" charset="-128"/>
              </a:rPr>
              <a:t>                             </a:t>
            </a:r>
            <a:r>
              <a:rPr lang="en-US" sz="1600" i="1" smtClean="0">
                <a:ea typeface="ＭＳ Ｐゴシック" pitchFamily="34" charset="-128"/>
              </a:rPr>
              <a:t>dept_name  </a:t>
            </a:r>
            <a:r>
              <a:rPr lang="en-US" sz="1600" b="1" smtClean="0">
                <a:ea typeface="ＭＳ Ｐゴシック" pitchFamily="34" charset="-128"/>
              </a:rPr>
              <a:t>varchar</a:t>
            </a:r>
            <a:r>
              <a:rPr lang="en-US" sz="1600" smtClean="0">
                <a:ea typeface="ＭＳ Ｐゴシック" pitchFamily="34" charset="-128"/>
              </a:rPr>
              <a:t>(20),</a:t>
            </a:r>
            <a:br>
              <a:rPr lang="en-US" sz="1600" smtClean="0">
                <a:ea typeface="ＭＳ Ｐゴシック" pitchFamily="34" charset="-128"/>
              </a:rPr>
            </a:br>
            <a:r>
              <a:rPr lang="en-US" sz="1600" smtClean="0">
                <a:ea typeface="ＭＳ Ｐゴシック" pitchFamily="34" charset="-128"/>
              </a:rPr>
              <a:t>                             </a:t>
            </a:r>
            <a:r>
              <a:rPr lang="en-US" sz="1600" i="1" smtClean="0">
                <a:ea typeface="ＭＳ Ｐゴシック" pitchFamily="34" charset="-128"/>
              </a:rPr>
              <a:t>salary</a:t>
            </a:r>
            <a:r>
              <a:rPr lang="en-US" sz="1600" smtClean="0">
                <a:ea typeface="ＭＳ Ｐゴシック" pitchFamily="34" charset="-128"/>
              </a:rPr>
              <a:t>           </a:t>
            </a:r>
            <a:r>
              <a:rPr lang="en-US" sz="1600" b="1" smtClean="0">
                <a:ea typeface="ＭＳ Ｐゴシック" pitchFamily="34" charset="-128"/>
              </a:rPr>
              <a:t>numeric</a:t>
            </a:r>
            <a:r>
              <a:rPr lang="en-US" sz="1600" smtClean="0">
                <a:ea typeface="ＭＳ Ｐゴシック" pitchFamily="34" charset="-128"/>
              </a:rPr>
              <a:t>(8,2))</a:t>
            </a:r>
          </a:p>
          <a:p>
            <a:r>
              <a:rPr lang="en-US" sz="1600" smtClean="0">
                <a:ea typeface="ＭＳ Ｐゴシック" pitchFamily="34" charset="-128"/>
              </a:rPr>
              <a:t>DDL compiler generates a set of table templates stored in a </a:t>
            </a:r>
            <a:r>
              <a:rPr lang="en-US" sz="1800" b="1" i="1" smtClean="0">
                <a:solidFill>
                  <a:srgbClr val="0066CC"/>
                </a:solidFill>
                <a:ea typeface="ＭＳ Ｐゴシック" pitchFamily="34" charset="-128"/>
              </a:rPr>
              <a:t>data dictionary</a:t>
            </a:r>
          </a:p>
          <a:p>
            <a:r>
              <a:rPr lang="en-US" sz="1600" smtClean="0">
                <a:ea typeface="ＭＳ Ｐゴシック" pitchFamily="34" charset="-128"/>
              </a:rPr>
              <a:t>Data dictionary contains metadata (i.e., data about data)</a:t>
            </a:r>
          </a:p>
          <a:p>
            <a:pPr lvl="1"/>
            <a:r>
              <a:rPr lang="en-US" sz="1600" smtClean="0">
                <a:ea typeface="ＭＳ Ｐゴシック" pitchFamily="34" charset="-128"/>
              </a:rPr>
              <a:t>Database schema </a:t>
            </a:r>
          </a:p>
          <a:p>
            <a:pPr lvl="1"/>
            <a:r>
              <a:rPr lang="en-US" sz="1600" smtClean="0">
                <a:ea typeface="ＭＳ Ｐゴシック" pitchFamily="34" charset="-128"/>
              </a:rPr>
              <a:t>Integrity constraints</a:t>
            </a:r>
          </a:p>
          <a:p>
            <a:pPr lvl="2"/>
            <a:r>
              <a:rPr lang="en-US" sz="1600" smtClean="0">
                <a:ea typeface="ＭＳ Ｐゴシック" pitchFamily="34" charset="-128"/>
              </a:rPr>
              <a:t>Primary key (ID uniquely identifies instructors)</a:t>
            </a:r>
          </a:p>
          <a:p>
            <a:pPr lvl="1"/>
            <a:r>
              <a:rPr lang="en-US" sz="1600" smtClean="0">
                <a:ea typeface="ＭＳ Ｐゴシック" pitchFamily="34" charset="-128"/>
              </a:rPr>
              <a:t>Authorization</a:t>
            </a:r>
          </a:p>
          <a:p>
            <a:pPr lvl="2"/>
            <a:r>
              <a:rPr lang="en-US" sz="1600" smtClean="0">
                <a:ea typeface="ＭＳ Ｐゴシック" pitchFamily="34" charset="-128"/>
              </a:rPr>
              <a:t>Who can access what</a:t>
            </a:r>
            <a:endParaRPr lang="en-US" sz="1600" dirty="0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94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46597" y="1676400"/>
            <a:ext cx="8077200" cy="4606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smtClean="0">
                <a:effectLst/>
                <a:ea typeface="ＭＳ Ｐゴシック" pitchFamily="34" charset="-128"/>
              </a:rPr>
              <a:t>Data Manipulation Language (DML)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30747" y="2578100"/>
            <a:ext cx="6888163" cy="3705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smtClean="0">
                <a:ea typeface="ＭＳ Ｐゴシック" pitchFamily="34" charset="-128"/>
              </a:rPr>
              <a:t>Language for accessing and manipulating the data organized by the appropriate data model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DML also known as query language</a:t>
            </a:r>
          </a:p>
          <a:p>
            <a:r>
              <a:rPr lang="en-US" sz="1800" smtClean="0">
                <a:ea typeface="ＭＳ Ｐゴシック" pitchFamily="34" charset="-128"/>
              </a:rPr>
              <a:t>Two classes of languages </a:t>
            </a:r>
          </a:p>
          <a:p>
            <a:pPr lvl="1"/>
            <a:r>
              <a:rPr lang="en-US" sz="1800" b="1" smtClean="0">
                <a:solidFill>
                  <a:srgbClr val="000099"/>
                </a:solidFill>
                <a:ea typeface="ＭＳ Ｐゴシック" pitchFamily="34" charset="-128"/>
              </a:rPr>
              <a:t>Pure</a:t>
            </a:r>
            <a:r>
              <a:rPr lang="en-US" sz="1800" b="1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en-US" sz="1800" smtClean="0">
                <a:ea typeface="ＭＳ Ｐゴシック" pitchFamily="34" charset="-128"/>
              </a:rPr>
              <a:t>– used for proving properties about computational power and for optimization</a:t>
            </a:r>
          </a:p>
          <a:p>
            <a:pPr lvl="2"/>
            <a:r>
              <a:rPr lang="en-US" sz="1800" smtClean="0">
                <a:ea typeface="ＭＳ Ｐゴシック" pitchFamily="34" charset="-128"/>
              </a:rPr>
              <a:t>Relational Algebra</a:t>
            </a:r>
          </a:p>
          <a:p>
            <a:pPr lvl="2"/>
            <a:r>
              <a:rPr lang="en-US" sz="1800" smtClean="0">
                <a:ea typeface="ＭＳ Ｐゴシック" pitchFamily="34" charset="-128"/>
              </a:rPr>
              <a:t>Tuple relational calculus</a:t>
            </a:r>
          </a:p>
          <a:p>
            <a:pPr lvl="2"/>
            <a:r>
              <a:rPr lang="en-US" sz="1800" smtClean="0">
                <a:ea typeface="ＭＳ Ｐゴシック" pitchFamily="34" charset="-128"/>
              </a:rPr>
              <a:t>Domain relational calculus</a:t>
            </a:r>
          </a:p>
          <a:p>
            <a:pPr lvl="1"/>
            <a:r>
              <a:rPr lang="en-US" sz="1800" b="1" smtClean="0">
                <a:solidFill>
                  <a:srgbClr val="000099"/>
                </a:solidFill>
                <a:ea typeface="ＭＳ Ｐゴシック" pitchFamily="34" charset="-128"/>
              </a:rPr>
              <a:t>Commercial</a:t>
            </a:r>
            <a:r>
              <a:rPr lang="en-US" sz="1800" b="1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en-US" sz="1800" smtClean="0">
                <a:ea typeface="ＭＳ Ｐゴシック" pitchFamily="34" charset="-128"/>
              </a:rPr>
              <a:t>– used in commercial systems</a:t>
            </a:r>
          </a:p>
          <a:p>
            <a:pPr lvl="2"/>
            <a:r>
              <a:rPr lang="en-US" sz="1800" smtClean="0">
                <a:ea typeface="ＭＳ Ｐゴシック" pitchFamily="34" charset="-128"/>
              </a:rPr>
              <a:t>SQL is the most widely used commercial language</a:t>
            </a:r>
          </a:p>
          <a:p>
            <a:pPr lvl="1">
              <a:buFont typeface="Monotype Sorts" charset="2"/>
              <a:buNone/>
            </a:pPr>
            <a:endParaRPr lang="en-US" sz="1800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75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21158" y="1828800"/>
            <a:ext cx="8077200" cy="341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smtClean="0">
                <a:effectLst/>
                <a:ea typeface="ＭＳ Ｐゴシック" pitchFamily="34" charset="-128"/>
              </a:rPr>
              <a:t>SQL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03721" y="2873375"/>
            <a:ext cx="7302500" cy="2913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smtClean="0">
                <a:ea typeface="ＭＳ Ｐゴシック" pitchFamily="34" charset="-128"/>
              </a:rPr>
              <a:t>The most widely used commercial language</a:t>
            </a:r>
          </a:p>
          <a:p>
            <a:r>
              <a:rPr lang="en-US" sz="1800" smtClean="0">
                <a:ea typeface="ＭＳ Ｐゴシック" pitchFamily="34" charset="-128"/>
              </a:rPr>
              <a:t>SQL is NOT a Turing machine equivalent language</a:t>
            </a:r>
          </a:p>
          <a:p>
            <a:r>
              <a:rPr lang="en-US" sz="1800" smtClean="0">
                <a:ea typeface="ＭＳ Ｐゴシック" pitchFamily="34" charset="-128"/>
              </a:rPr>
              <a:t>SQL is NOT a Turing machine equivalent language</a:t>
            </a:r>
          </a:p>
          <a:p>
            <a:r>
              <a:rPr lang="en-US" sz="1800" smtClean="0">
                <a:ea typeface="ＭＳ Ｐゴシック" pitchFamily="34" charset="-128"/>
              </a:rPr>
              <a:t>To be able to compute complex functions SQL is usually embedded in some higher-level language</a:t>
            </a:r>
          </a:p>
          <a:p>
            <a:r>
              <a:rPr lang="en-US" sz="1800" smtClean="0">
                <a:ea typeface="ＭＳ Ｐゴシック" pitchFamily="34" charset="-128"/>
              </a:rPr>
              <a:t>Application programs generally access databases through one of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Language extensions to allow embedded SQL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Application program interface (e.g., ODBC/JDBC) which allow SQL queries to be sent to a database</a:t>
            </a:r>
          </a:p>
          <a:p>
            <a:pPr>
              <a:buFont typeface="Monotype Sorts" charset="2"/>
              <a:buNone/>
            </a:pPr>
            <a:endParaRPr lang="en-US" sz="1800" b="1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45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707078"/>
            <a:ext cx="8077200" cy="45616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smtClean="0">
                <a:effectLst/>
                <a:ea typeface="ＭＳ Ｐゴシック" pitchFamily="34" charset="-128"/>
              </a:rPr>
              <a:t>Database Design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87450" y="2846904"/>
            <a:ext cx="6654800" cy="3162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Monotype Sorts" charset="2"/>
              <a:buNone/>
            </a:pPr>
            <a:endParaRPr lang="en-US" sz="1800" i="1" smtClean="0">
              <a:ea typeface="ＭＳ Ｐゴシック" pitchFamily="34" charset="-128"/>
            </a:endParaRPr>
          </a:p>
          <a:p>
            <a:r>
              <a:rPr lang="en-US" sz="1800" smtClean="0">
                <a:ea typeface="ＭＳ Ｐゴシック" pitchFamily="34" charset="-128"/>
              </a:rPr>
              <a:t>Logical Design –  Deciding on the database schema. Database design requires that we find a “good” collection of relation schemas.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Business decision – What attributes should we record in the database?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Computer Science decision –  What relation schemas should we have and how should the attributes be distributed among the various relation schemas?</a:t>
            </a:r>
          </a:p>
          <a:p>
            <a:r>
              <a:rPr lang="en-US" sz="1800" smtClean="0">
                <a:ea typeface="ＭＳ Ｐゴシック" pitchFamily="34" charset="-128"/>
              </a:rPr>
              <a:t>Physical Design – Deciding on the physical layout of the database                </a:t>
            </a:r>
          </a:p>
          <a:p>
            <a:pPr>
              <a:buFont typeface="Monotype Sorts" charset="2"/>
              <a:buNone/>
            </a:pPr>
            <a:endParaRPr lang="en-US" sz="1800" smtClean="0">
              <a:ea typeface="ＭＳ Ｐゴシック" pitchFamily="34" charset="-128"/>
            </a:endParaRPr>
          </a:p>
          <a:p>
            <a:pPr>
              <a:buFont typeface="Monotype Sorts" charset="2"/>
              <a:buNone/>
            </a:pPr>
            <a:r>
              <a:rPr lang="en-US" sz="1800" smtClean="0">
                <a:ea typeface="ＭＳ Ｐゴシック" pitchFamily="34" charset="-128"/>
                <a:sym typeface="Symbol" pitchFamily="18" charset="2"/>
              </a:rPr>
              <a:t>     </a:t>
            </a:r>
            <a:endParaRPr lang="en-US" sz="1800" dirty="0" smtClean="0">
              <a:ea typeface="ＭＳ Ｐゴシック" pitchFamily="34" charset="-128"/>
              <a:sym typeface="Symbol" pitchFamily="18" charset="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44550" y="2664341"/>
            <a:ext cx="73279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Monotype Sorts" charset="2"/>
              <a:buNone/>
            </a:pPr>
            <a:r>
              <a:rPr lang="en-US" sz="1800"/>
              <a:t>The process of designing the general structure of the database:</a:t>
            </a:r>
          </a:p>
          <a:p>
            <a:pPr>
              <a:buFont typeface="Monotype Sorts" charset="2"/>
              <a:buNone/>
            </a:pPr>
            <a:endParaRPr lang="en-US"/>
          </a:p>
          <a:p>
            <a:pPr>
              <a:buFont typeface="Monotype Sorts" charset="2"/>
              <a:buNone/>
            </a:pPr>
            <a:r>
              <a:rPr lang="en-US">
                <a:sym typeface="Symbol" pitchFamily="18" charset="2"/>
              </a:rPr>
              <a:t> 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76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1187</Words>
  <Application>Microsoft Office PowerPoint</Application>
  <PresentationFormat>On-screen Show (4:3)</PresentationFormat>
  <Paragraphs>196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Drawbacks of using file systems to store data</vt:lpstr>
      <vt:lpstr>PowerPoint Presentation</vt:lpstr>
      <vt:lpstr>Data Models</vt:lpstr>
      <vt:lpstr>Data Definition Language (DDL)</vt:lpstr>
      <vt:lpstr>Data Manipulation Language (DML)</vt:lpstr>
      <vt:lpstr>SQL</vt:lpstr>
      <vt:lpstr>Database Design</vt:lpstr>
      <vt:lpstr>Transaction Management </vt:lpstr>
      <vt:lpstr>Normalization Theory</vt:lpstr>
      <vt:lpstr>Functional Dependencies</vt:lpstr>
      <vt:lpstr>Boyce-Codd Normal Form</vt:lpstr>
      <vt:lpstr>Third Normal Form</vt:lpstr>
      <vt:lpstr>3NF Example</vt:lpstr>
      <vt:lpstr>Redundancy in 3NF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ECE</dc:creator>
  <cp:lastModifiedBy>ECE</cp:lastModifiedBy>
  <cp:revision>51</cp:revision>
  <dcterms:created xsi:type="dcterms:W3CDTF">2006-08-16T00:00:00Z</dcterms:created>
  <dcterms:modified xsi:type="dcterms:W3CDTF">2023-02-23T05:42:09Z</dcterms:modified>
</cp:coreProperties>
</file>