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BA9A2-5680-4A07-ADFA-DCDE676D848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B438-1246-4700-B432-2ED7A1E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B438-1246-4700-B432-2ED7A1E5E4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8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6E68-63CD-4AF8-A311-19A3C2C98CB1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C66-8089-497B-B0B0-8EBF0DB6AFB5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4C47-4B8C-42E8-BAFB-E84D0703590B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47D-36AB-4961-9641-D3420E4BC2B8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11A4-D37F-4DC4-AEFD-7DF132DF915A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88A0-A081-49BA-9C32-AB6A77D245C5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69-9618-42F8-BCD4-55456CBB452A}" type="datetime1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5077-EFBA-4318-B19F-AE0E37D08355}" type="datetime1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CF9E-DC05-4463-A2D6-B1B7E31537E0}" type="datetime1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E078-F6DB-4E30-A6B4-80B8CEA2E225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1941-325A-4335-8655-20ECB1ACDB84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C7B7A-130F-4BAD-884A-66D632A72131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7670" y="2514600"/>
            <a:ext cx="8077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ea typeface="ＭＳ Ｐゴシック" pitchFamily="34" charset="-128"/>
              </a:rPr>
              <a:t>Database Management System </a:t>
            </a:r>
          </a:p>
          <a:p>
            <a:r>
              <a:rPr lang="en-US" sz="3600" dirty="0" smtClean="0">
                <a:ea typeface="ＭＳ Ｐゴシック" pitchFamily="34" charset="-128"/>
              </a:rPr>
              <a:t>PPT’s On </a:t>
            </a:r>
            <a:r>
              <a:rPr lang="en-US" sz="3600" dirty="0" smtClean="0">
                <a:ea typeface="ＭＳ Ｐゴシック" pitchFamily="34" charset="-128"/>
              </a:rPr>
              <a:t>Deadlock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46859" y="1828800"/>
            <a:ext cx="7688262" cy="4773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endParaRPr lang="en-US" sz="1800" dirty="0" smtClean="0">
              <a:ea typeface="ＭＳ Ｐゴシック" pitchFamily="34" charset="-128"/>
            </a:endParaRPr>
          </a:p>
          <a:p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7963" y="381000"/>
            <a:ext cx="683661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</a:t>
            </a: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COLLEGE OF ENGINEERING </a:t>
            </a:r>
          </a:p>
        </p:txBody>
      </p:sp>
      <p:pic>
        <p:nvPicPr>
          <p:cNvPr id="1026" name="Picture 2" descr="C:\Users\ECE\Download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31608" y="5029200"/>
            <a:ext cx="8077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a typeface="ＭＳ Ｐゴシック" pitchFamily="34" charset="-128"/>
              </a:rPr>
              <a:t>Prepared By: H.K.Sharma,</a:t>
            </a:r>
            <a:r>
              <a:rPr lang="en-US" sz="3200" dirty="0">
                <a:ea typeface="ＭＳ Ｐゴシック" pitchFamily="34" charset="-128"/>
              </a:rPr>
              <a:t> Associate Professor, </a:t>
            </a:r>
            <a:endParaRPr lang="en-US" sz="3200" dirty="0" smtClean="0">
              <a:ea typeface="ＭＳ Ｐゴシック" pitchFamily="34" charset="-128"/>
            </a:endParaRPr>
          </a:p>
          <a:p>
            <a:r>
              <a:rPr lang="en-US" sz="3200" dirty="0" smtClean="0">
                <a:ea typeface="ＭＳ Ｐゴシック" pitchFamily="34" charset="-128"/>
              </a:rPr>
              <a:t>CS Department,Ehsan College Of Engineering</a:t>
            </a:r>
            <a:endParaRPr lang="en-US" sz="3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276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8077200" cy="48467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Concurrency Control vs. Serializability Tests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92138" y="2889250"/>
            <a:ext cx="7794625" cy="2860675"/>
          </a:xfrm>
        </p:spPr>
        <p:txBody>
          <a:bodyPr/>
          <a:lstStyle/>
          <a:p>
            <a:r>
              <a:rPr lang="en-US" altLang="en-US" sz="1600" smtClean="0">
                <a:ea typeface="ＭＳ Ｐゴシック" pitchFamily="34" charset="-128"/>
              </a:rPr>
              <a:t>Concurrency-control protocols allow concurrent schedules, but ensure that the schedules are conflict/view serializable, and are recoverable and cascadeless 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Concurrency control protocols (generally) do not examine the precedence graph as it is being created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Instead a protocol imposes a discipline that avoids non-serializable schedules.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We study such protocols in Chapter 16.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Different concurrency control protocols provide different tradeoffs between the amount of concurrency they allow and the amount of overhead that they incur.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Tests for serializability help us understand why a concurrency control protocol is correct.   </a:t>
            </a:r>
          </a:p>
          <a:p>
            <a:endParaRPr lang="en-US" altLang="en-US" sz="160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76400"/>
            <a:ext cx="8077200" cy="290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Deadlock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42925" y="2660650"/>
            <a:ext cx="7688263" cy="2555875"/>
          </a:xfrm>
        </p:spPr>
        <p:txBody>
          <a:bodyPr/>
          <a:lstStyle/>
          <a:p>
            <a:r>
              <a:rPr lang="en-US" altLang="en-US" sz="1600" smtClean="0">
                <a:ea typeface="ＭＳ Ｐゴシック" pitchFamily="34" charset="-128"/>
              </a:rPr>
              <a:t>The potential for deadlock exists in most locking protocols. Deadlocks are a necessary evil.</a:t>
            </a:r>
          </a:p>
          <a:p>
            <a:r>
              <a:rPr lang="en-US" altLang="en-US" sz="1600" b="1" smtClean="0">
                <a:solidFill>
                  <a:srgbClr val="002060"/>
                </a:solidFill>
                <a:ea typeface="ＭＳ Ｐゴシック" pitchFamily="34" charset="-128"/>
              </a:rPr>
              <a:t>Starvation</a:t>
            </a:r>
            <a:r>
              <a:rPr lang="en-US" altLang="en-US" sz="1600" smtClean="0">
                <a:ea typeface="ＭＳ Ｐゴシック" pitchFamily="34" charset="-128"/>
              </a:rPr>
              <a:t> is also possible if concurrency control manager is badly designed. For example: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A transaction may be waiting for an X-lock on an item, while a sequence of other transactions request and are granted an S-lock on the same item.  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The same transaction is repeatedly rolled back due to deadlocks.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Concurrency control manager can be designed to prevent starvation.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9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00"/>
            <a:ext cx="8077200" cy="24694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Deadlock Handling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889250"/>
            <a:ext cx="7567613" cy="2174875"/>
          </a:xfrm>
        </p:spPr>
        <p:txBody>
          <a:bodyPr/>
          <a:lstStyle/>
          <a:p>
            <a:r>
              <a:rPr lang="en-US" altLang="en-US" sz="1600" b="1" i="1" smtClean="0">
                <a:solidFill>
                  <a:srgbClr val="002060"/>
                </a:solidFill>
                <a:ea typeface="ＭＳ Ｐゴシック" pitchFamily="34" charset="-128"/>
              </a:rPr>
              <a:t>Deadlock prevention</a:t>
            </a:r>
            <a:r>
              <a:rPr lang="en-US" altLang="en-US" sz="1600" smtClean="0">
                <a:solidFill>
                  <a:srgbClr val="002060"/>
                </a:solidFill>
                <a:ea typeface="ＭＳ Ｐゴシック" pitchFamily="34" charset="-128"/>
              </a:rPr>
              <a:t> </a:t>
            </a:r>
            <a:r>
              <a:rPr lang="en-US" altLang="en-US" sz="1600" smtClean="0">
                <a:ea typeface="ＭＳ Ｐゴシック" pitchFamily="34" charset="-128"/>
              </a:rPr>
              <a:t>protocols ensure that the system will </a:t>
            </a:r>
            <a:r>
              <a:rPr lang="en-US" altLang="en-US" sz="1600" i="1" smtClean="0">
                <a:ea typeface="ＭＳ Ｐゴシック" pitchFamily="34" charset="-128"/>
              </a:rPr>
              <a:t>never</a:t>
            </a:r>
            <a:r>
              <a:rPr lang="en-US" altLang="en-US" sz="1600" smtClean="0">
                <a:ea typeface="ＭＳ Ｐゴシック" pitchFamily="34" charset="-128"/>
              </a:rPr>
              <a:t> enter into a deadlock state. Some prevention strategies: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Require that each transaction locks all its data items before it begins execution (pre-declaration).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Impose partial ordering of all data items and require that a transaction can lock data items only in the order specified by the partial order (graph-based protocol).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3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8077200" cy="41997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More Deadlock Prevention Strategies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19125" y="2584450"/>
            <a:ext cx="7634288" cy="3698875"/>
          </a:xfrm>
        </p:spPr>
        <p:txBody>
          <a:bodyPr/>
          <a:lstStyle/>
          <a:p>
            <a:r>
              <a:rPr lang="en-US" altLang="en-US" sz="1600" b="1" smtClean="0">
                <a:solidFill>
                  <a:srgbClr val="002060"/>
                </a:solidFill>
                <a:ea typeface="ＭＳ Ｐゴシック" pitchFamily="34" charset="-128"/>
              </a:rPr>
              <a:t>wait-die</a:t>
            </a:r>
            <a:r>
              <a:rPr lang="en-US" altLang="en-US" sz="1600" smtClean="0">
                <a:ea typeface="ＭＳ Ｐゴシック" pitchFamily="34" charset="-128"/>
              </a:rPr>
              <a:t> scheme — non-preemptive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Older transaction may wait for younger one to release data item.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Younger transactions never wait for older ones; they are rolled back instead.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A transaction may die several times before acquiring a lock</a:t>
            </a:r>
          </a:p>
          <a:p>
            <a:r>
              <a:rPr lang="en-US" altLang="en-US" sz="1600" b="1" smtClean="0">
                <a:solidFill>
                  <a:srgbClr val="002060"/>
                </a:solidFill>
                <a:ea typeface="ＭＳ Ｐゴシック" pitchFamily="34" charset="-128"/>
              </a:rPr>
              <a:t>wound-wait</a:t>
            </a:r>
            <a:r>
              <a:rPr lang="en-US" altLang="en-US" sz="1600" smtClean="0">
                <a:ea typeface="ＭＳ Ｐゴシック" pitchFamily="34" charset="-128"/>
              </a:rPr>
              <a:t> scheme — preemptive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Older transaction </a:t>
            </a:r>
            <a:r>
              <a:rPr lang="en-US" altLang="en-US" sz="1600" i="1" smtClean="0">
                <a:ea typeface="ＭＳ Ｐゴシック" pitchFamily="34" charset="-128"/>
              </a:rPr>
              <a:t>wounds</a:t>
            </a:r>
            <a:r>
              <a:rPr lang="en-US" altLang="en-US" sz="1600" smtClean="0">
                <a:ea typeface="ＭＳ Ｐゴシック" pitchFamily="34" charset="-128"/>
              </a:rPr>
              <a:t> (forces rollback) of younger transaction instead of waiting for it. 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Younger transactions may wait for older ones.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Fewer rollbacks than </a:t>
            </a:r>
            <a:r>
              <a:rPr lang="en-US" altLang="en-US" sz="1600" i="1" smtClean="0">
                <a:ea typeface="ＭＳ Ｐゴシック" pitchFamily="34" charset="-128"/>
              </a:rPr>
              <a:t>wait-die</a:t>
            </a:r>
            <a:r>
              <a:rPr lang="en-US" altLang="en-US" sz="1600" smtClean="0">
                <a:ea typeface="ＭＳ Ｐゴシック" pitchFamily="34" charset="-128"/>
              </a:rPr>
              <a:t> scheme.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In both schemes, a rolled back transactions is restarted with its original timestamp. 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Ensures that older transactions have precedence over newer ones, and starvation is thus avoided.</a:t>
            </a:r>
          </a:p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9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8077200" cy="2988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Deadlock prevention (Cont.)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42925" y="2736850"/>
            <a:ext cx="7696200" cy="2632075"/>
          </a:xfrm>
        </p:spPr>
        <p:txBody>
          <a:bodyPr/>
          <a:lstStyle/>
          <a:p>
            <a:r>
              <a:rPr lang="en-US" altLang="en-US" sz="1600" b="1" smtClean="0">
                <a:solidFill>
                  <a:srgbClr val="002060"/>
                </a:solidFill>
                <a:ea typeface="ＭＳ Ｐゴシック" pitchFamily="34" charset="-128"/>
              </a:rPr>
              <a:t>Timeout-Based Schemes</a:t>
            </a:r>
            <a:r>
              <a:rPr lang="en-US" altLang="en-US" sz="1600" smtClean="0">
                <a:ea typeface="ＭＳ Ｐゴシック" pitchFamily="34" charset="-128"/>
              </a:rPr>
              <a:t>: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A transaction waits for a lock only for a specified amount of time. After that, the wait times out and the transaction is rolled back.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Ensures that deadlocks get resolved by timeout if they occur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Simple to implement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But may roll back transaction unnecessarily in absence of deadlock</a:t>
            </a:r>
          </a:p>
          <a:p>
            <a:pPr lvl="2"/>
            <a:r>
              <a:rPr lang="en-US" altLang="en-US" sz="1600" smtClean="0">
                <a:ea typeface="ＭＳ Ｐゴシック" pitchFamily="34" charset="-128"/>
              </a:rPr>
              <a:t>Difficult to determine good value of the timeout interval.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Starvation is also possible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3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00200"/>
            <a:ext cx="8077200" cy="48054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Deadlock Detection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542925" y="2168796"/>
            <a:ext cx="7750175" cy="4232275"/>
          </a:xfrm>
        </p:spPr>
        <p:txBody>
          <a:bodyPr/>
          <a:lstStyle/>
          <a:p>
            <a:r>
              <a:rPr lang="en-US" altLang="en-US" sz="1600" b="1" dirty="0" smtClean="0">
                <a:solidFill>
                  <a:srgbClr val="002060"/>
                </a:solidFill>
                <a:ea typeface="ＭＳ Ｐゴシック" pitchFamily="34" charset="-128"/>
              </a:rPr>
              <a:t>Wait-for graph</a:t>
            </a:r>
            <a:endParaRPr lang="en-US" altLang="en-US" sz="1600" dirty="0" smtClean="0">
              <a:solidFill>
                <a:srgbClr val="002060"/>
              </a:solidFill>
              <a:ea typeface="ＭＳ Ｐゴシック" pitchFamily="34" charset="-128"/>
            </a:endParaRPr>
          </a:p>
          <a:p>
            <a:pPr lvl="1"/>
            <a:r>
              <a:rPr lang="en-US" altLang="en-US" sz="1600" i="1" dirty="0" smtClean="0">
                <a:ea typeface="ＭＳ Ｐゴシック" pitchFamily="34" charset="-128"/>
              </a:rPr>
              <a:t>Vertices: </a:t>
            </a:r>
            <a:r>
              <a:rPr lang="en-US" altLang="en-US" sz="1600" dirty="0" smtClean="0">
                <a:ea typeface="ＭＳ Ｐゴシック" pitchFamily="34" charset="-128"/>
              </a:rPr>
              <a:t>transactions</a:t>
            </a:r>
          </a:p>
          <a:p>
            <a:pPr lvl="1"/>
            <a:r>
              <a:rPr lang="en-US" altLang="en-US" sz="1600" i="1" dirty="0" smtClean="0">
                <a:ea typeface="ＭＳ Ｐゴシック" pitchFamily="34" charset="-128"/>
              </a:rPr>
              <a:t>Edge from</a:t>
            </a:r>
            <a:r>
              <a:rPr lang="en-US" altLang="en-US" sz="1600" dirty="0" smtClean="0">
                <a:ea typeface="ＭＳ Ｐゴシック" pitchFamily="34" charset="-128"/>
              </a:rPr>
              <a:t> </a:t>
            </a:r>
            <a:r>
              <a:rPr lang="en-US" altLang="en-US" sz="1600" i="1" dirty="0" smtClean="0">
                <a:ea typeface="ＭＳ Ｐゴシック" pitchFamily="34" charset="-128"/>
              </a:rPr>
              <a:t>T</a:t>
            </a:r>
            <a:r>
              <a:rPr lang="en-US" altLang="en-US" sz="1600" i="1" baseline="-25000" dirty="0" smtClean="0">
                <a:ea typeface="ＭＳ Ｐゴシック" pitchFamily="34" charset="-128"/>
              </a:rPr>
              <a:t>i</a:t>
            </a:r>
            <a:r>
              <a:rPr lang="en-US" altLang="en-US" sz="1600" dirty="0" smtClean="0">
                <a:ea typeface="ＭＳ Ｐゴシック" pitchFamily="34" charset="-128"/>
              </a:rPr>
              <a:t> </a:t>
            </a:r>
            <a:r>
              <a:rPr lang="en-US" altLang="en-US" sz="1600" dirty="0" smtClean="0"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altLang="en-US" sz="1600" i="1" dirty="0" err="1" smtClean="0">
                <a:ea typeface="ＭＳ Ｐゴシック" pitchFamily="34" charset="-128"/>
              </a:rPr>
              <a:t>T</a:t>
            </a:r>
            <a:r>
              <a:rPr lang="en-US" altLang="en-US" sz="1600" i="1" baseline="-25000" dirty="0" err="1" smtClean="0">
                <a:ea typeface="ＭＳ Ｐゴシック" pitchFamily="34" charset="-128"/>
              </a:rPr>
              <a:t>j</a:t>
            </a:r>
            <a:r>
              <a:rPr lang="en-US" altLang="en-US" sz="1600" dirty="0" smtClean="0">
                <a:ea typeface="ＭＳ Ｐゴシック" pitchFamily="34" charset="-128"/>
              </a:rPr>
              <a:t>. : if </a:t>
            </a:r>
            <a:r>
              <a:rPr lang="en-US" altLang="en-US" sz="1600" i="1" dirty="0" smtClean="0">
                <a:ea typeface="ＭＳ Ｐゴシック" pitchFamily="34" charset="-128"/>
              </a:rPr>
              <a:t>T</a:t>
            </a:r>
            <a:r>
              <a:rPr lang="en-US" altLang="en-US" sz="1600" i="1" baseline="-25000" dirty="0" smtClean="0">
                <a:ea typeface="ＭＳ Ｐゴシック" pitchFamily="34" charset="-128"/>
              </a:rPr>
              <a:t>i</a:t>
            </a:r>
            <a:r>
              <a:rPr lang="en-US" altLang="en-US" sz="1600" dirty="0" smtClean="0">
                <a:ea typeface="ＭＳ Ｐゴシック" pitchFamily="34" charset="-128"/>
              </a:rPr>
              <a:t> </a:t>
            </a:r>
            <a:r>
              <a:rPr lang="en-US" altLang="en-US" sz="1600" dirty="0" smtClean="0">
                <a:ea typeface="ＭＳ Ｐゴシック" pitchFamily="34" charset="-128"/>
                <a:sym typeface="Symbol" pitchFamily="18" charset="2"/>
              </a:rPr>
              <a:t>is waiting for a lock held in conflicting mode </a:t>
            </a:r>
            <a:r>
              <a:rPr lang="en-US" altLang="en-US" sz="1600" dirty="0" err="1" smtClean="0">
                <a:ea typeface="ＭＳ Ｐゴシック" pitchFamily="34" charset="-128"/>
                <a:sym typeface="Symbol" pitchFamily="18" charset="2"/>
              </a:rPr>
              <a:t>by</a:t>
            </a:r>
            <a:r>
              <a:rPr lang="en-US" altLang="en-US" sz="1600" i="1" dirty="0" err="1" smtClean="0">
                <a:ea typeface="ＭＳ Ｐゴシック" pitchFamily="34" charset="-128"/>
              </a:rPr>
              <a:t>T</a:t>
            </a:r>
            <a:r>
              <a:rPr lang="en-US" altLang="en-US" sz="1600" i="1" baseline="-25000" dirty="0" err="1" smtClean="0">
                <a:ea typeface="ＭＳ Ｐゴシック" pitchFamily="34" charset="-128"/>
              </a:rPr>
              <a:t>j</a:t>
            </a:r>
            <a:r>
              <a:rPr lang="en-US" altLang="en-US" sz="1600" i="1" baseline="-25000" dirty="0" smtClean="0">
                <a:ea typeface="ＭＳ Ｐゴシック" pitchFamily="34" charset="-128"/>
              </a:rPr>
              <a:t> </a:t>
            </a:r>
            <a:endParaRPr lang="en-US" altLang="en-US" sz="1600" dirty="0" smtClean="0">
              <a:ea typeface="ＭＳ Ｐゴシック" pitchFamily="34" charset="-128"/>
            </a:endParaRPr>
          </a:p>
          <a:p>
            <a:r>
              <a:rPr lang="en-US" altLang="en-US" sz="1600" dirty="0" smtClean="0">
                <a:ea typeface="ＭＳ Ｐゴシック" pitchFamily="34" charset="-128"/>
              </a:rPr>
              <a:t>The system is in a deadlock state if and only if the wait-for graph has a cycle.  </a:t>
            </a:r>
          </a:p>
          <a:p>
            <a:r>
              <a:rPr lang="en-US" altLang="en-US" sz="1600" dirty="0" smtClean="0">
                <a:ea typeface="ＭＳ Ｐゴシック" pitchFamily="34" charset="-128"/>
              </a:rPr>
              <a:t>Invoke a deadlock-detection algorithm periodically to look for cycles.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66800" y="5562600"/>
            <a:ext cx="30543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9pPr>
          </a:lstStyle>
          <a:p>
            <a:r>
              <a:rPr lang="en-US" altLang="en-US" sz="1700" dirty="0"/>
              <a:t>Wait-for graph without a cycle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846782" y="5562599"/>
            <a:ext cx="28098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9pPr>
          </a:lstStyle>
          <a:p>
            <a:r>
              <a:rPr lang="en-US" altLang="en-US" sz="1700" dirty="0"/>
              <a:t>Wait-for graph  with a cycle</a:t>
            </a: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293" y="3958050"/>
            <a:ext cx="2239963" cy="130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75050"/>
            <a:ext cx="2152650" cy="124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46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8077200" cy="3161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Deadlock Recovery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15938" y="2736850"/>
            <a:ext cx="7678737" cy="2784475"/>
          </a:xfrm>
        </p:spPr>
        <p:txBody>
          <a:bodyPr/>
          <a:lstStyle/>
          <a:p>
            <a:r>
              <a:rPr lang="en-US" altLang="en-US" sz="1600" smtClean="0">
                <a:ea typeface="ＭＳ Ｐゴシック" pitchFamily="34" charset="-128"/>
              </a:rPr>
              <a:t>When deadlock is  detected :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Some transaction will have to rolled back (made a </a:t>
            </a:r>
            <a:r>
              <a:rPr lang="en-US" altLang="en-US" sz="1600" b="1" smtClean="0">
                <a:solidFill>
                  <a:srgbClr val="002060"/>
                </a:solidFill>
                <a:ea typeface="ＭＳ Ｐゴシック" pitchFamily="34" charset="-128"/>
              </a:rPr>
              <a:t>victim</a:t>
            </a:r>
            <a:r>
              <a:rPr lang="en-US" altLang="en-US" sz="1600" smtClean="0">
                <a:ea typeface="ＭＳ Ｐゴシック" pitchFamily="34" charset="-128"/>
              </a:rPr>
              <a:t>) to break deadlock cycle.  </a:t>
            </a:r>
          </a:p>
          <a:p>
            <a:pPr lvl="2"/>
            <a:r>
              <a:rPr lang="en-US" altLang="en-US" sz="1600" smtClean="0">
                <a:ea typeface="ＭＳ Ｐゴシック" pitchFamily="34" charset="-128"/>
              </a:rPr>
              <a:t>Select that transaction as victim that will incur minimum cost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Rollback -- determine how far to roll back transaction</a:t>
            </a:r>
          </a:p>
          <a:p>
            <a:pPr lvl="2"/>
            <a:r>
              <a:rPr lang="en-US" altLang="en-US" sz="1600" b="1" smtClean="0">
                <a:solidFill>
                  <a:srgbClr val="002060"/>
                </a:solidFill>
                <a:ea typeface="ＭＳ Ｐゴシック" pitchFamily="34" charset="-128"/>
              </a:rPr>
              <a:t>Total rollback</a:t>
            </a:r>
            <a:r>
              <a:rPr lang="en-US" altLang="en-US" sz="1600" smtClean="0">
                <a:ea typeface="ＭＳ Ｐゴシック" pitchFamily="34" charset="-128"/>
              </a:rPr>
              <a:t>: Abort the transaction and then restart it.</a:t>
            </a:r>
          </a:p>
          <a:p>
            <a:pPr lvl="2"/>
            <a:r>
              <a:rPr lang="en-US" altLang="en-US" sz="1600" b="1" smtClean="0">
                <a:solidFill>
                  <a:srgbClr val="002060"/>
                </a:solidFill>
                <a:ea typeface="ＭＳ Ｐゴシック" pitchFamily="34" charset="-128"/>
              </a:rPr>
              <a:t>Partial rollback</a:t>
            </a:r>
            <a:r>
              <a:rPr lang="en-US" altLang="en-US" sz="1600" smtClean="0">
                <a:ea typeface="ＭＳ Ｐゴシック" pitchFamily="34" charset="-128"/>
              </a:rPr>
              <a:t>: Roll back victim transaction only as far as necessary to release locks that another transaction in cycle is waiting for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Starvation can happen (why?)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One solution: oldest transaction in the deadlock set is never chosen as victim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76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524" y="1752600"/>
            <a:ext cx="8077200" cy="2728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Concurrency Control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42399" y="2736850"/>
            <a:ext cx="7812088" cy="2403475"/>
          </a:xfrm>
        </p:spPr>
        <p:txBody>
          <a:bodyPr/>
          <a:lstStyle/>
          <a:p>
            <a:r>
              <a:rPr lang="en-US" altLang="en-US" sz="1600" smtClean="0">
                <a:ea typeface="ＭＳ Ｐゴシック" pitchFamily="34" charset="-128"/>
              </a:rPr>
              <a:t>A database must provide a mechanism that will ensure that all possible schedules are 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either conflict or view serializable, and 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are recoverable and preferably cascadeless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A policy in which only one transaction can execute at a time generates serial schedules, but provides a poor degree of concurrency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Are serial schedules recoverable/cascadeless?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Testing a schedule for serializability </a:t>
            </a:r>
            <a:r>
              <a:rPr lang="en-US" altLang="en-US" sz="1600" i="1" smtClean="0">
                <a:ea typeface="ＭＳ Ｐゴシック" pitchFamily="34" charset="-128"/>
              </a:rPr>
              <a:t>after</a:t>
            </a:r>
            <a:r>
              <a:rPr lang="en-US" altLang="en-US" sz="1600" smtClean="0">
                <a:ea typeface="ＭＳ Ｐゴシック" pitchFamily="34" charset="-128"/>
              </a:rPr>
              <a:t> it has executed is a little too late!</a:t>
            </a:r>
          </a:p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Goal</a:t>
            </a:r>
            <a:r>
              <a:rPr lang="en-US" altLang="en-US" sz="1600" smtClean="0">
                <a:ea typeface="ＭＳ Ｐゴシック" pitchFamily="34" charset="-128"/>
              </a:rPr>
              <a:t> – to develop concurrency control protocols that will assure serializability.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63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8077200" cy="2815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Concurrency Control (Cont.)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574675" y="2736850"/>
            <a:ext cx="7802563" cy="2479675"/>
          </a:xfrm>
        </p:spPr>
        <p:txBody>
          <a:bodyPr/>
          <a:lstStyle/>
          <a:p>
            <a:r>
              <a:rPr lang="en-US" altLang="en-US" sz="1600" smtClean="0">
                <a:ea typeface="ＭＳ Ｐゴシック" pitchFamily="34" charset="-128"/>
              </a:rPr>
              <a:t>Schedules must be conflict or view serializable, and recoverable, for the sake of database consistency, and preferably cascadeless.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A policy in which only one transaction can execute at a time generates serial schedules, but provides a poor degree of concurrency.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Concurrency-control schemes tradeoff between the amount of concurrency they allow and the amount of overhead that they incur.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Some schemes allow only conflict-serializable schedules to be generated, while others allow  view-serializable schedules that are not conflict-serializable.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845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Deadlock</vt:lpstr>
      <vt:lpstr>Deadlock Handling</vt:lpstr>
      <vt:lpstr>More Deadlock Prevention Strategies</vt:lpstr>
      <vt:lpstr>Deadlock prevention (Cont.)</vt:lpstr>
      <vt:lpstr>Deadlock Detection</vt:lpstr>
      <vt:lpstr>Deadlock Recovery</vt:lpstr>
      <vt:lpstr>Concurrency Control</vt:lpstr>
      <vt:lpstr>Concurrency Control (Cont.)</vt:lpstr>
      <vt:lpstr>Concurrency Control vs. Serializability 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ECE</dc:creator>
  <cp:lastModifiedBy>ECE</cp:lastModifiedBy>
  <cp:revision>52</cp:revision>
  <dcterms:created xsi:type="dcterms:W3CDTF">2006-08-16T00:00:00Z</dcterms:created>
  <dcterms:modified xsi:type="dcterms:W3CDTF">2023-02-23T05:49:43Z</dcterms:modified>
</cp:coreProperties>
</file>