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5" r:id="rId3"/>
    <p:sldId id="344" r:id="rId4"/>
    <p:sldId id="317" r:id="rId5"/>
    <p:sldId id="345" r:id="rId6"/>
    <p:sldId id="346" r:id="rId7"/>
    <p:sldId id="347" r:id="rId8"/>
    <p:sldId id="348" r:id="rId9"/>
    <p:sldId id="319" r:id="rId10"/>
    <p:sldId id="320" r:id="rId11"/>
    <p:sldId id="321" r:id="rId12"/>
    <p:sldId id="322" r:id="rId13"/>
    <p:sldId id="32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BA9A2-5680-4A07-ADFA-DCDE676D8487}" type="datetimeFigureOut">
              <a:rPr lang="en-US" smtClean="0"/>
              <a:t>2/23/2023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AAB438-1246-4700-B432-2ED7A1E5E4B0}" type="slidenum">
              <a:rPr lang="en-US" smtClean="0"/>
              <a:t>‹#›</a:t>
            </a:fld>
            <a:endParaRPr lang="en-US"/>
          </a:p>
        </p:txBody>
      </p:sp>
    </p:spTree>
    <p:extLst>
      <p:ext uri="{BB962C8B-B14F-4D97-AF65-F5344CB8AC3E}">
        <p14:creationId xmlns:p14="http://schemas.microsoft.com/office/powerpoint/2010/main" val="752867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1</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10</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11</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12</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13</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2</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3</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4</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5</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6</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7</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8</a:t>
            </a:fld>
            <a:endParaRPr lang="en-US"/>
          </a:p>
        </p:txBody>
      </p:sp>
    </p:spTree>
    <p:extLst>
      <p:ext uri="{BB962C8B-B14F-4D97-AF65-F5344CB8AC3E}">
        <p14:creationId xmlns:p14="http://schemas.microsoft.com/office/powerpoint/2010/main" val="2919481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AAB438-1246-4700-B432-2ED7A1E5E4B0}" type="slidenum">
              <a:rPr lang="en-US" smtClean="0"/>
              <a:t>9</a:t>
            </a:fld>
            <a:endParaRPr lang="en-US"/>
          </a:p>
        </p:txBody>
      </p:sp>
    </p:spTree>
    <p:extLst>
      <p:ext uri="{BB962C8B-B14F-4D97-AF65-F5344CB8AC3E}">
        <p14:creationId xmlns:p14="http://schemas.microsoft.com/office/powerpoint/2010/main" val="291948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CF6E68-63CD-4AF8-A311-19A3C2C98CB1}" type="datetime1">
              <a:rPr lang="en-US" smtClean="0"/>
              <a:t>2/23/2023</a:t>
            </a:fld>
            <a:endParaRPr lang="en-US"/>
          </a:p>
        </p:txBody>
      </p:sp>
      <p:sp>
        <p:nvSpPr>
          <p:cNvPr id="5" name="Footer Placeholder 4"/>
          <p:cNvSpPr>
            <a:spLocks noGrp="1"/>
          </p:cNvSpPr>
          <p:nvPr>
            <p:ph type="ftr" sz="quarter" idx="11"/>
          </p:nvPr>
        </p:nvSpPr>
        <p:spPr/>
        <p:txBody>
          <a:bodyPr/>
          <a:lstStyle/>
          <a:p>
            <a:r>
              <a:rPr lang="en-US" smtClean="0"/>
              <a:t>H.K.Sharma,CS Department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CEC66-8089-497B-B0B0-8EBF0DB6AFB5}" type="datetime1">
              <a:rPr lang="en-US" smtClean="0"/>
              <a:t>2/23/2023</a:t>
            </a:fld>
            <a:endParaRPr lang="en-US"/>
          </a:p>
        </p:txBody>
      </p:sp>
      <p:sp>
        <p:nvSpPr>
          <p:cNvPr id="5" name="Footer Placeholder 4"/>
          <p:cNvSpPr>
            <a:spLocks noGrp="1"/>
          </p:cNvSpPr>
          <p:nvPr>
            <p:ph type="ftr" sz="quarter" idx="11"/>
          </p:nvPr>
        </p:nvSpPr>
        <p:spPr/>
        <p:txBody>
          <a:bodyPr/>
          <a:lstStyle/>
          <a:p>
            <a:r>
              <a:rPr lang="en-US" smtClean="0"/>
              <a:t>H.K.Sharma,CS Department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074C47-4B8C-42E8-BAFB-E84D0703590B}" type="datetime1">
              <a:rPr lang="en-US" smtClean="0"/>
              <a:t>2/23/2023</a:t>
            </a:fld>
            <a:endParaRPr lang="en-US"/>
          </a:p>
        </p:txBody>
      </p:sp>
      <p:sp>
        <p:nvSpPr>
          <p:cNvPr id="5" name="Footer Placeholder 4"/>
          <p:cNvSpPr>
            <a:spLocks noGrp="1"/>
          </p:cNvSpPr>
          <p:nvPr>
            <p:ph type="ftr" sz="quarter" idx="11"/>
          </p:nvPr>
        </p:nvSpPr>
        <p:spPr/>
        <p:txBody>
          <a:bodyPr/>
          <a:lstStyle/>
          <a:p>
            <a:r>
              <a:rPr lang="en-US" smtClean="0"/>
              <a:t>H.K.Sharma,CS Department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D0947D-36AB-4961-9641-D3420E4BC2B8}" type="datetime1">
              <a:rPr lang="en-US" smtClean="0"/>
              <a:t>2/23/2023</a:t>
            </a:fld>
            <a:endParaRPr lang="en-US"/>
          </a:p>
        </p:txBody>
      </p:sp>
      <p:sp>
        <p:nvSpPr>
          <p:cNvPr id="5" name="Footer Placeholder 4"/>
          <p:cNvSpPr>
            <a:spLocks noGrp="1"/>
          </p:cNvSpPr>
          <p:nvPr>
            <p:ph type="ftr" sz="quarter" idx="11"/>
          </p:nvPr>
        </p:nvSpPr>
        <p:spPr/>
        <p:txBody>
          <a:bodyPr/>
          <a:lstStyle/>
          <a:p>
            <a:r>
              <a:rPr lang="en-US" smtClean="0"/>
              <a:t>H.K.Sharma,CS Department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811A4-D37F-4DC4-AEFD-7DF132DF915A}" type="datetime1">
              <a:rPr lang="en-US" smtClean="0"/>
              <a:t>2/23/2023</a:t>
            </a:fld>
            <a:endParaRPr lang="en-US"/>
          </a:p>
        </p:txBody>
      </p:sp>
      <p:sp>
        <p:nvSpPr>
          <p:cNvPr id="5" name="Footer Placeholder 4"/>
          <p:cNvSpPr>
            <a:spLocks noGrp="1"/>
          </p:cNvSpPr>
          <p:nvPr>
            <p:ph type="ftr" sz="quarter" idx="11"/>
          </p:nvPr>
        </p:nvSpPr>
        <p:spPr/>
        <p:txBody>
          <a:bodyPr/>
          <a:lstStyle/>
          <a:p>
            <a:r>
              <a:rPr lang="en-US" smtClean="0"/>
              <a:t>H.K.Sharma,CS Department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9388A0-A081-49BA-9C32-AB6A77D245C5}" type="datetime1">
              <a:rPr lang="en-US" smtClean="0"/>
              <a:t>2/23/2023</a:t>
            </a:fld>
            <a:endParaRPr lang="en-US"/>
          </a:p>
        </p:txBody>
      </p:sp>
      <p:sp>
        <p:nvSpPr>
          <p:cNvPr id="6" name="Footer Placeholder 5"/>
          <p:cNvSpPr>
            <a:spLocks noGrp="1"/>
          </p:cNvSpPr>
          <p:nvPr>
            <p:ph type="ftr" sz="quarter" idx="11"/>
          </p:nvPr>
        </p:nvSpPr>
        <p:spPr/>
        <p:txBody>
          <a:bodyPr/>
          <a:lstStyle/>
          <a:p>
            <a:r>
              <a:rPr lang="en-US" smtClean="0"/>
              <a:t>H.K.Sharma,CS Department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769369-9618-42F8-BCD4-55456CBB452A}" type="datetime1">
              <a:rPr lang="en-US" smtClean="0"/>
              <a:t>2/23/2023</a:t>
            </a:fld>
            <a:endParaRPr lang="en-US"/>
          </a:p>
        </p:txBody>
      </p:sp>
      <p:sp>
        <p:nvSpPr>
          <p:cNvPr id="8" name="Footer Placeholder 7"/>
          <p:cNvSpPr>
            <a:spLocks noGrp="1"/>
          </p:cNvSpPr>
          <p:nvPr>
            <p:ph type="ftr" sz="quarter" idx="11"/>
          </p:nvPr>
        </p:nvSpPr>
        <p:spPr/>
        <p:txBody>
          <a:bodyPr/>
          <a:lstStyle/>
          <a:p>
            <a:r>
              <a:rPr lang="en-US" smtClean="0"/>
              <a:t>H.K.Sharma,CS Department</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3B5077-EFBA-4318-B19F-AE0E37D08355}" type="datetime1">
              <a:rPr lang="en-US" smtClean="0"/>
              <a:t>2/23/2023</a:t>
            </a:fld>
            <a:endParaRPr lang="en-US"/>
          </a:p>
        </p:txBody>
      </p:sp>
      <p:sp>
        <p:nvSpPr>
          <p:cNvPr id="4" name="Footer Placeholder 3"/>
          <p:cNvSpPr>
            <a:spLocks noGrp="1"/>
          </p:cNvSpPr>
          <p:nvPr>
            <p:ph type="ftr" sz="quarter" idx="11"/>
          </p:nvPr>
        </p:nvSpPr>
        <p:spPr/>
        <p:txBody>
          <a:bodyPr/>
          <a:lstStyle/>
          <a:p>
            <a:r>
              <a:rPr lang="en-US" smtClean="0"/>
              <a:t>H.K.Sharma,CS Department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2CF9E-DC05-4463-A2D6-B1B7E31537E0}" type="datetime1">
              <a:rPr lang="en-US" smtClean="0"/>
              <a:t>2/23/2023</a:t>
            </a:fld>
            <a:endParaRPr lang="en-US"/>
          </a:p>
        </p:txBody>
      </p:sp>
      <p:sp>
        <p:nvSpPr>
          <p:cNvPr id="3" name="Footer Placeholder 2"/>
          <p:cNvSpPr>
            <a:spLocks noGrp="1"/>
          </p:cNvSpPr>
          <p:nvPr>
            <p:ph type="ftr" sz="quarter" idx="11"/>
          </p:nvPr>
        </p:nvSpPr>
        <p:spPr/>
        <p:txBody>
          <a:bodyPr/>
          <a:lstStyle/>
          <a:p>
            <a:r>
              <a:rPr lang="en-US" smtClean="0"/>
              <a:t>H.K.Sharma,CS Department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DE078-F6DB-4E30-A6B4-80B8CEA2E225}" type="datetime1">
              <a:rPr lang="en-US" smtClean="0"/>
              <a:t>2/23/2023</a:t>
            </a:fld>
            <a:endParaRPr lang="en-US"/>
          </a:p>
        </p:txBody>
      </p:sp>
      <p:sp>
        <p:nvSpPr>
          <p:cNvPr id="6" name="Footer Placeholder 5"/>
          <p:cNvSpPr>
            <a:spLocks noGrp="1"/>
          </p:cNvSpPr>
          <p:nvPr>
            <p:ph type="ftr" sz="quarter" idx="11"/>
          </p:nvPr>
        </p:nvSpPr>
        <p:spPr/>
        <p:txBody>
          <a:bodyPr/>
          <a:lstStyle/>
          <a:p>
            <a:r>
              <a:rPr lang="en-US" smtClean="0"/>
              <a:t>H.K.Sharma,CS Department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51941-325A-4335-8655-20ECB1ACDB84}" type="datetime1">
              <a:rPr lang="en-US" smtClean="0"/>
              <a:t>2/23/2023</a:t>
            </a:fld>
            <a:endParaRPr lang="en-US"/>
          </a:p>
        </p:txBody>
      </p:sp>
      <p:sp>
        <p:nvSpPr>
          <p:cNvPr id="6" name="Footer Placeholder 5"/>
          <p:cNvSpPr>
            <a:spLocks noGrp="1"/>
          </p:cNvSpPr>
          <p:nvPr>
            <p:ph type="ftr" sz="quarter" idx="11"/>
          </p:nvPr>
        </p:nvSpPr>
        <p:spPr/>
        <p:txBody>
          <a:bodyPr/>
          <a:lstStyle/>
          <a:p>
            <a:r>
              <a:rPr lang="en-US" smtClean="0"/>
              <a:t>H.K.Sharma,CS Department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C7B7A-130F-4BAD-884A-66D632A72131}" type="datetime1">
              <a:rPr lang="en-US" smtClean="0"/>
              <a:t>2/23/2023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H.K.Sharma,CS Department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757670" y="2514600"/>
            <a:ext cx="8077200" cy="1295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ea typeface="ＭＳ Ｐゴシック" pitchFamily="34" charset="-128"/>
              </a:rPr>
              <a:t>Computer System Security </a:t>
            </a:r>
            <a:endParaRPr lang="en-US" sz="3600" dirty="0">
              <a:ea typeface="ＭＳ Ｐゴシック" pitchFamily="34" charset="-128"/>
            </a:endParaRPr>
          </a:p>
          <a:p>
            <a:r>
              <a:rPr lang="en-US" sz="3600" dirty="0" smtClean="0">
                <a:ea typeface="ＭＳ Ｐゴシック" pitchFamily="34" charset="-128"/>
              </a:rPr>
              <a:t>PPT’s</a:t>
            </a:r>
            <a:endParaRPr lang="en-US" sz="3600" dirty="0">
              <a:ea typeface="ＭＳ Ｐゴシック" pitchFamily="34" charset="-128"/>
            </a:endParaRPr>
          </a:p>
        </p:txBody>
      </p:sp>
      <p:sp>
        <p:nvSpPr>
          <p:cNvPr id="6" name="Rectangle 3"/>
          <p:cNvSpPr txBox="1">
            <a:spLocks noChangeArrowheads="1"/>
          </p:cNvSpPr>
          <p:nvPr/>
        </p:nvSpPr>
        <p:spPr>
          <a:xfrm>
            <a:off x="846859" y="1828800"/>
            <a:ext cx="7688262" cy="47736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800" dirty="0" smtClean="0">
              <a:ea typeface="ＭＳ Ｐゴシック" pitchFamily="34" charset="-128"/>
            </a:endParaRPr>
          </a:p>
          <a:p>
            <a:endParaRPr lang="en-US" sz="1800" dirty="0" smtClean="0">
              <a:ea typeface="ＭＳ Ｐゴシック" pitchFamily="34" charset="-128"/>
            </a:endParaRPr>
          </a:p>
          <a:p>
            <a:endParaRPr lang="en-US" sz="1800" dirty="0" smtClean="0">
              <a:ea typeface="ＭＳ Ｐゴシック" pitchFamily="34" charset="-128"/>
            </a:endParaRPr>
          </a:p>
        </p:txBody>
      </p:sp>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8" name="Rectangle 2"/>
          <p:cNvSpPr txBox="1">
            <a:spLocks noChangeArrowheads="1"/>
          </p:cNvSpPr>
          <p:nvPr/>
        </p:nvSpPr>
        <p:spPr>
          <a:xfrm>
            <a:off x="631608" y="5029200"/>
            <a:ext cx="80772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ea typeface="ＭＳ Ｐゴシック" pitchFamily="34" charset="-128"/>
              </a:rPr>
              <a:t>Prepared By: H.K.Sharma,</a:t>
            </a:r>
            <a:r>
              <a:rPr lang="en-US" sz="3200" dirty="0">
                <a:ea typeface="ＭＳ Ｐゴシック" pitchFamily="34" charset="-128"/>
              </a:rPr>
              <a:t> Associate Professor, </a:t>
            </a:r>
            <a:endParaRPr lang="en-US" sz="3200" dirty="0" smtClean="0">
              <a:ea typeface="ＭＳ Ｐゴシック" pitchFamily="34" charset="-128"/>
            </a:endParaRPr>
          </a:p>
          <a:p>
            <a:r>
              <a:rPr lang="en-US" sz="3200" dirty="0" smtClean="0">
                <a:ea typeface="ＭＳ Ｐゴシック" pitchFamily="34" charset="-128"/>
              </a:rPr>
              <a:t>CS Department,Ehsan College Of Engineering</a:t>
            </a:r>
            <a:endParaRPr lang="en-US" sz="3200" dirty="0">
              <a:ea typeface="ＭＳ Ｐゴシック" pitchFamily="34" charset="-128"/>
            </a:endParaRPr>
          </a:p>
        </p:txBody>
      </p:sp>
    </p:spTree>
    <p:extLst>
      <p:ext uri="{BB962C8B-B14F-4D97-AF65-F5344CB8AC3E}">
        <p14:creationId xmlns:p14="http://schemas.microsoft.com/office/powerpoint/2010/main" val="3567276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422564" y="1184546"/>
            <a:ext cx="8229600" cy="865573"/>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r>
              <a:rPr lang="en-US" dirty="0" smtClean="0"/>
              <a:t>Safely manage your password</a:t>
            </a:r>
            <a:endParaRPr lang="en-US" dirty="0"/>
          </a:p>
        </p:txBody>
      </p:sp>
      <p:sp>
        <p:nvSpPr>
          <p:cNvPr id="6" name="Content Placeholder 2"/>
          <p:cNvSpPr txBox="1">
            <a:spLocks/>
          </p:cNvSpPr>
          <p:nvPr/>
        </p:nvSpPr>
        <p:spPr>
          <a:xfrm>
            <a:off x="533400" y="2209800"/>
            <a:ext cx="8229600" cy="356616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en-US" dirty="0" smtClean="0"/>
          </a:p>
          <a:p>
            <a:pPr algn="just">
              <a:buFont typeface="Wingdings" pitchFamily="2" charset="2"/>
              <a:buChar char="Ø"/>
            </a:pPr>
            <a:r>
              <a:rPr lang="en-US" dirty="0" smtClean="0"/>
              <a:t>Create and maintain a strong password.</a:t>
            </a:r>
          </a:p>
          <a:p>
            <a:pPr algn="just">
              <a:buFont typeface="Wingdings" pitchFamily="2" charset="2"/>
              <a:buChar char="Ø"/>
            </a:pPr>
            <a:r>
              <a:rPr lang="en-US" dirty="0" smtClean="0"/>
              <a:t>Consider using a passphrase.</a:t>
            </a:r>
          </a:p>
          <a:p>
            <a:pPr algn="just">
              <a:buFont typeface="Wingdings" pitchFamily="2" charset="2"/>
              <a:buChar char="Ø"/>
            </a:pPr>
            <a:r>
              <a:rPr lang="en-US" dirty="0" smtClean="0"/>
              <a:t>Avoid sharing your password with any one.</a:t>
            </a:r>
          </a:p>
          <a:p>
            <a:pPr algn="just">
              <a:buFont typeface="Wingdings" pitchFamily="2" charset="2"/>
              <a:buChar char="Ø"/>
            </a:pPr>
            <a:r>
              <a:rPr lang="en-US" dirty="0" smtClean="0"/>
              <a:t>Avoid reusing the same password for multiple accounts.</a:t>
            </a:r>
          </a:p>
          <a:p>
            <a:pPr algn="just">
              <a:buFont typeface="Wingdings" pitchFamily="2" charset="2"/>
              <a:buChar char="Ø"/>
            </a:pPr>
            <a:r>
              <a:rPr lang="en-US" dirty="0" smtClean="0"/>
              <a:t>Avoid storing your password where others can see it, or storing it electronically in an unencrypted format (e.g. a clear text file).</a:t>
            </a:r>
          </a:p>
          <a:p>
            <a:pPr algn="just">
              <a:buFont typeface="Wingdings" pitchFamily="2" charset="2"/>
              <a:buChar char="Ø"/>
            </a:pPr>
            <a:r>
              <a:rPr lang="en-US" dirty="0" smtClean="0"/>
              <a:t>Use a Password Vault</a:t>
            </a:r>
          </a:p>
          <a:p>
            <a:pPr algn="just">
              <a:buFont typeface="Wingdings" pitchFamily="2" charset="2"/>
              <a:buChar char="Ø"/>
            </a:pPr>
            <a:r>
              <a:rPr lang="en-US" dirty="0" smtClean="0"/>
              <a:t>Avoid reusing a password when changing an account password.</a:t>
            </a:r>
          </a:p>
          <a:p>
            <a:pPr algn="just">
              <a:buFont typeface="Wingdings" pitchFamily="2" charset="2"/>
              <a:buChar char="Ø"/>
            </a:pPr>
            <a:r>
              <a:rPr lang="en-US" dirty="0" smtClean="0"/>
              <a:t>Do not use automatic logon functionality.</a:t>
            </a:r>
          </a:p>
          <a:p>
            <a:pPr algn="just"/>
            <a:endParaRPr lang="en-US" dirty="0"/>
          </a:p>
        </p:txBody>
      </p:sp>
      <p:sp>
        <p:nvSpPr>
          <p:cNvPr id="8" name="Slide Number Placeholder 3"/>
          <p:cNvSpPr>
            <a:spLocks noGrp="1"/>
          </p:cNvSpPr>
          <p:nvPr>
            <p:ph type="sldNum" sz="quarter" idx="12"/>
          </p:nvPr>
        </p:nvSpPr>
        <p:spPr>
          <a:xfrm>
            <a:off x="7890164" y="7137780"/>
            <a:ext cx="762000" cy="276502"/>
          </a:xfrm>
        </p:spPr>
        <p:txBody>
          <a:bodyPr/>
          <a:lstStyle/>
          <a:p>
            <a:fld id="{5A58F49A-44A3-4549-B9B8-8F10E35BF382}" type="slidenum">
              <a:rPr lang="en-US" smtClean="0"/>
              <a:t>10</a:t>
            </a:fld>
            <a:endParaRPr lang="en-US"/>
          </a:p>
        </p:txBody>
      </p:sp>
    </p:spTree>
    <p:extLst>
      <p:ext uri="{BB962C8B-B14F-4D97-AF65-F5344CB8AC3E}">
        <p14:creationId xmlns:p14="http://schemas.microsoft.com/office/powerpoint/2010/main" val="76144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457200" y="1478065"/>
            <a:ext cx="8229600" cy="939553"/>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r>
              <a:rPr lang="en-US" dirty="0" smtClean="0"/>
              <a:t>Safely manage your email account</a:t>
            </a:r>
            <a:endParaRPr lang="en-US" dirty="0"/>
          </a:p>
        </p:txBody>
      </p:sp>
      <p:sp>
        <p:nvSpPr>
          <p:cNvPr id="6" name="Content Placeholder 2"/>
          <p:cNvSpPr txBox="1">
            <a:spLocks/>
          </p:cNvSpPr>
          <p:nvPr/>
        </p:nvSpPr>
        <p:spPr>
          <a:xfrm>
            <a:off x="457200" y="2438400"/>
            <a:ext cx="8229600" cy="387096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smtClean="0"/>
          </a:p>
          <a:p>
            <a:pPr algn="just">
              <a:buFont typeface="Wingdings" pitchFamily="2" charset="2"/>
              <a:buChar char="Ø"/>
            </a:pPr>
            <a:r>
              <a:rPr lang="en-US" dirty="0" smtClean="0"/>
              <a:t>Avoid using personal accounts for business workflow</a:t>
            </a:r>
          </a:p>
          <a:p>
            <a:pPr algn="just">
              <a:buFont typeface="Wingdings" pitchFamily="2" charset="2"/>
              <a:buChar char="Ø"/>
            </a:pPr>
            <a:r>
              <a:rPr lang="en-US" dirty="0" smtClean="0"/>
              <a:t>Use multifactor authentication</a:t>
            </a:r>
          </a:p>
          <a:p>
            <a:pPr algn="just">
              <a:buFont typeface="Wingdings" pitchFamily="2" charset="2"/>
              <a:buChar char="Ø"/>
            </a:pPr>
            <a:r>
              <a:rPr lang="en-US" dirty="0" smtClean="0"/>
              <a:t>Avoid opening attachments from an untrusted source</a:t>
            </a:r>
          </a:p>
          <a:p>
            <a:pPr algn="just">
              <a:buFont typeface="Wingdings" pitchFamily="2" charset="2"/>
              <a:buChar char="Ø"/>
            </a:pPr>
            <a:r>
              <a:rPr lang="en-US" dirty="0" smtClean="0"/>
              <a:t>Avoid clicking on links in an email from an untrusted source</a:t>
            </a:r>
          </a:p>
          <a:p>
            <a:pPr algn="just">
              <a:buFont typeface="Wingdings" pitchFamily="2" charset="2"/>
              <a:buChar char="Ø"/>
            </a:pPr>
            <a:r>
              <a:rPr lang="en-US" dirty="0" smtClean="0"/>
              <a:t>Avoid providing your user ID and password or other confidential information in an email or in a response to an email</a:t>
            </a:r>
          </a:p>
          <a:p>
            <a:pPr algn="just">
              <a:buFont typeface="Wingdings" pitchFamily="2" charset="2"/>
              <a:buChar char="Ø"/>
            </a:pPr>
            <a:r>
              <a:rPr lang="en-US" dirty="0" smtClean="0"/>
              <a:t>Beware of email phishing scams</a:t>
            </a:r>
          </a:p>
          <a:p>
            <a:endParaRPr lang="en-US" dirty="0"/>
          </a:p>
        </p:txBody>
      </p:sp>
      <p:sp>
        <p:nvSpPr>
          <p:cNvPr id="8" name="Slide Number Placeholder 3"/>
          <p:cNvSpPr>
            <a:spLocks noGrp="1"/>
          </p:cNvSpPr>
          <p:nvPr>
            <p:ph type="sldNum" sz="quarter" idx="12"/>
          </p:nvPr>
        </p:nvSpPr>
        <p:spPr>
          <a:xfrm>
            <a:off x="7924800" y="6481665"/>
            <a:ext cx="762000" cy="300135"/>
          </a:xfrm>
        </p:spPr>
        <p:txBody>
          <a:bodyPr/>
          <a:lstStyle/>
          <a:p>
            <a:fld id="{5A58F49A-44A3-4549-B9B8-8F10E35BF382}" type="slidenum">
              <a:rPr lang="en-US" smtClean="0"/>
              <a:t>11</a:t>
            </a:fld>
            <a:endParaRPr lang="en-US"/>
          </a:p>
        </p:txBody>
      </p:sp>
    </p:spTree>
    <p:extLst>
      <p:ext uri="{BB962C8B-B14F-4D97-AF65-F5344CB8AC3E}">
        <p14:creationId xmlns:p14="http://schemas.microsoft.com/office/powerpoint/2010/main" val="76144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457200" y="138747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Secure your computer</a:t>
            </a:r>
            <a:endParaRPr lang="en-US" dirty="0"/>
          </a:p>
        </p:txBody>
      </p:sp>
      <p:sp>
        <p:nvSpPr>
          <p:cNvPr id="6" name="Content Placeholder 2"/>
          <p:cNvSpPr txBox="1">
            <a:spLocks/>
          </p:cNvSpPr>
          <p:nvPr/>
        </p:nvSpPr>
        <p:spPr>
          <a:xfrm>
            <a:off x="457200" y="2362200"/>
            <a:ext cx="8229600" cy="379476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en-US" dirty="0" smtClean="0"/>
          </a:p>
          <a:p>
            <a:pPr algn="just">
              <a:buFont typeface="Wingdings" pitchFamily="2" charset="2"/>
              <a:buChar char="Ø"/>
            </a:pPr>
            <a:r>
              <a:rPr lang="en-US" dirty="0" smtClean="0"/>
              <a:t>Lock your computer when not attended.</a:t>
            </a:r>
          </a:p>
          <a:p>
            <a:pPr algn="just">
              <a:buFont typeface="Wingdings" pitchFamily="2" charset="2"/>
              <a:buChar char="Ø"/>
            </a:pPr>
            <a:r>
              <a:rPr lang="en-US" dirty="0" smtClean="0"/>
              <a:t>Log off or shutdown when going home.</a:t>
            </a:r>
          </a:p>
          <a:p>
            <a:pPr algn="just">
              <a:buFont typeface="Wingdings" pitchFamily="2" charset="2"/>
              <a:buChar char="Ø"/>
            </a:pPr>
            <a:r>
              <a:rPr lang="en-US" dirty="0" smtClean="0"/>
              <a:t>Disconnect your computer from the wireless network when using a wired network.</a:t>
            </a:r>
          </a:p>
          <a:p>
            <a:pPr algn="just">
              <a:buFont typeface="Wingdings" pitchFamily="2" charset="2"/>
              <a:buChar char="Ø"/>
            </a:pPr>
            <a:r>
              <a:rPr lang="en-US" dirty="0" smtClean="0"/>
              <a:t>Patch and update your operating system .</a:t>
            </a:r>
          </a:p>
          <a:p>
            <a:pPr algn="just">
              <a:buFont typeface="Wingdings" pitchFamily="2" charset="2"/>
              <a:buChar char="Ø"/>
            </a:pPr>
            <a:r>
              <a:rPr lang="en-US" dirty="0" smtClean="0"/>
              <a:t>Install and update your anti-virus and anti-malware with the latest security definitions.</a:t>
            </a:r>
          </a:p>
          <a:p>
            <a:pPr algn="just">
              <a:buFont typeface="Wingdings" pitchFamily="2" charset="2"/>
              <a:buChar char="Ø"/>
            </a:pPr>
            <a:r>
              <a:rPr lang="en-US" dirty="0" smtClean="0"/>
              <a:t>Enable pop-up blocker on your browser.</a:t>
            </a:r>
          </a:p>
          <a:p>
            <a:pPr algn="just">
              <a:buFont typeface="Wingdings" pitchFamily="2" charset="2"/>
              <a:buChar char="Ø"/>
            </a:pPr>
            <a:r>
              <a:rPr lang="en-US" i="1" dirty="0" smtClean="0"/>
              <a:t>Back up your systems</a:t>
            </a:r>
            <a:endParaRPr lang="en-US" dirty="0" smtClean="0"/>
          </a:p>
          <a:p>
            <a:pPr algn="just">
              <a:buFont typeface="Wingdings" pitchFamily="2" charset="2"/>
              <a:buChar char="Ø"/>
            </a:pPr>
            <a:endParaRPr lang="en-US" dirty="0" smtClean="0"/>
          </a:p>
          <a:p>
            <a:pPr algn="just"/>
            <a:endParaRPr lang="en-US" dirty="0"/>
          </a:p>
        </p:txBody>
      </p:sp>
      <p:sp>
        <p:nvSpPr>
          <p:cNvPr id="8" name="Slide Number Placeholder 3"/>
          <p:cNvSpPr>
            <a:spLocks noGrp="1"/>
          </p:cNvSpPr>
          <p:nvPr>
            <p:ph type="sldNum" sz="quarter" idx="12"/>
          </p:nvPr>
        </p:nvSpPr>
        <p:spPr>
          <a:xfrm>
            <a:off x="7924800" y="6416675"/>
            <a:ext cx="762000" cy="365125"/>
          </a:xfrm>
        </p:spPr>
        <p:txBody>
          <a:bodyPr/>
          <a:lstStyle/>
          <a:p>
            <a:fld id="{5A58F49A-44A3-4549-B9B8-8F10E35BF382}" type="slidenum">
              <a:rPr lang="en-US" smtClean="0"/>
              <a:t>12</a:t>
            </a:fld>
            <a:endParaRPr lang="en-US"/>
          </a:p>
        </p:txBody>
      </p:sp>
    </p:spTree>
    <p:extLst>
      <p:ext uri="{BB962C8B-B14F-4D97-AF65-F5344CB8AC3E}">
        <p14:creationId xmlns:p14="http://schemas.microsoft.com/office/powerpoint/2010/main" val="76144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457200" y="13716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Avoid risky behavior online</a:t>
            </a:r>
            <a:br>
              <a:rPr lang="en-US" dirty="0" smtClean="0"/>
            </a:br>
            <a:endParaRPr lang="en-US" dirty="0"/>
          </a:p>
        </p:txBody>
      </p:sp>
      <p:sp>
        <p:nvSpPr>
          <p:cNvPr id="6" name="Content Placeholder 2"/>
          <p:cNvSpPr txBox="1">
            <a:spLocks/>
          </p:cNvSpPr>
          <p:nvPr/>
        </p:nvSpPr>
        <p:spPr>
          <a:xfrm>
            <a:off x="457200" y="2209800"/>
            <a:ext cx="8229600" cy="387096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37160"/>
            <a:endParaRPr lang="en-US" dirty="0" smtClean="0"/>
          </a:p>
          <a:p>
            <a:pPr algn="just"/>
            <a:r>
              <a:rPr lang="en-US" dirty="0" smtClean="0"/>
              <a:t>Be cautious when handling attachments and links in email, </a:t>
            </a:r>
            <a:r>
              <a:rPr lang="en-US" dirty="0" err="1" smtClean="0"/>
              <a:t>chatrooms</a:t>
            </a:r>
            <a:r>
              <a:rPr lang="en-US" dirty="0" smtClean="0"/>
              <a:t> or instant messages (IM).</a:t>
            </a:r>
          </a:p>
          <a:p>
            <a:pPr algn="just"/>
            <a:r>
              <a:rPr lang="en-US" dirty="0" smtClean="0"/>
              <a:t>Avoid responding to questions via pop-up windows, or click on links in a pop-up window.</a:t>
            </a:r>
          </a:p>
          <a:p>
            <a:pPr algn="just"/>
            <a:r>
              <a:rPr lang="en-US" dirty="0" smtClean="0"/>
              <a:t>Be cautious when using Peer to Peer File Sharing applications. </a:t>
            </a:r>
          </a:p>
          <a:p>
            <a:pPr algn="just"/>
            <a:r>
              <a:rPr lang="en-US" dirty="0" smtClean="0"/>
              <a:t>Be cautious when browsing the web. One spelling mistake can direct you to undesired websites.</a:t>
            </a:r>
          </a:p>
          <a:p>
            <a:pPr algn="just"/>
            <a:r>
              <a:rPr lang="en-US" dirty="0" smtClean="0"/>
              <a:t>Change privacy settings and do not use location features. </a:t>
            </a:r>
          </a:p>
          <a:p>
            <a:pPr algn="just"/>
            <a:r>
              <a:rPr lang="en-US" dirty="0" smtClean="0"/>
              <a:t>Limit the personal information you share online.</a:t>
            </a:r>
          </a:p>
          <a:p>
            <a:pPr algn="just"/>
            <a:endParaRPr lang="en-US" dirty="0" smtClean="0"/>
          </a:p>
          <a:p>
            <a:endParaRPr lang="en-US" dirty="0"/>
          </a:p>
        </p:txBody>
      </p:sp>
      <p:sp>
        <p:nvSpPr>
          <p:cNvPr id="8" name="Slide Number Placeholder 3"/>
          <p:cNvSpPr>
            <a:spLocks noGrp="1"/>
          </p:cNvSpPr>
          <p:nvPr>
            <p:ph type="sldNum" sz="quarter" idx="12"/>
          </p:nvPr>
        </p:nvSpPr>
        <p:spPr>
          <a:xfrm>
            <a:off x="7924800" y="6416675"/>
            <a:ext cx="762000" cy="365125"/>
          </a:xfrm>
        </p:spPr>
        <p:txBody>
          <a:bodyPr/>
          <a:lstStyle/>
          <a:p>
            <a:fld id="{5A58F49A-44A3-4549-B9B8-8F10E35BF382}" type="slidenum">
              <a:rPr lang="en-US" smtClean="0"/>
              <a:t>13</a:t>
            </a:fld>
            <a:endParaRPr lang="en-US"/>
          </a:p>
        </p:txBody>
      </p:sp>
    </p:spTree>
    <p:extLst>
      <p:ext uri="{BB962C8B-B14F-4D97-AF65-F5344CB8AC3E}">
        <p14:creationId xmlns:p14="http://schemas.microsoft.com/office/powerpoint/2010/main" val="76144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457200" y="1295400"/>
            <a:ext cx="8229600" cy="7084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Security Threats</a:t>
            </a:r>
            <a:endParaRPr lang="en-US" sz="4000" dirty="0"/>
          </a:p>
        </p:txBody>
      </p:sp>
      <p:sp>
        <p:nvSpPr>
          <p:cNvPr id="6" name="Slide Number Placeholder 2"/>
          <p:cNvSpPr>
            <a:spLocks noGrp="1"/>
          </p:cNvSpPr>
          <p:nvPr>
            <p:ph type="sldNum" sz="quarter" idx="12"/>
          </p:nvPr>
        </p:nvSpPr>
        <p:spPr>
          <a:xfrm>
            <a:off x="7924800" y="6493144"/>
            <a:ext cx="762000" cy="226319"/>
          </a:xfrm>
        </p:spPr>
        <p:txBody>
          <a:bodyPr/>
          <a:lstStyle/>
          <a:p>
            <a:fld id="{5A58F49A-44A3-4549-B9B8-8F10E35BF382}" type="slidenum">
              <a:rPr lang="en-US" smtClean="0"/>
              <a:t>2</a:t>
            </a:fld>
            <a:endParaRPr lang="en-US"/>
          </a:p>
        </p:txBody>
      </p:sp>
      <p:sp>
        <p:nvSpPr>
          <p:cNvPr id="8" name="TextBox 7"/>
          <p:cNvSpPr txBox="1"/>
          <p:nvPr/>
        </p:nvSpPr>
        <p:spPr>
          <a:xfrm>
            <a:off x="800100" y="2209800"/>
            <a:ext cx="7543800" cy="3970318"/>
          </a:xfrm>
          <a:prstGeom prst="rect">
            <a:avLst/>
          </a:prstGeom>
          <a:noFill/>
        </p:spPr>
        <p:txBody>
          <a:bodyPr wrap="square" rtlCol="0">
            <a:spAutoFit/>
          </a:bodyPr>
          <a:lstStyle/>
          <a:p>
            <a:pPr marL="285750" indent="-285750" algn="just">
              <a:buFont typeface="Wingdings" pitchFamily="2" charset="2"/>
              <a:buChar char="Ø"/>
            </a:pPr>
            <a:r>
              <a:rPr lang="en-US" dirty="0" smtClean="0">
                <a:solidFill>
                  <a:srgbClr val="FFFF00"/>
                </a:solidFill>
              </a:rPr>
              <a:t>Intrusion: </a:t>
            </a:r>
            <a:r>
              <a:rPr lang="en-US" dirty="0" smtClean="0"/>
              <a:t>Unauthorized individuals trying to gain access to computer systems in order to steal information</a:t>
            </a:r>
          </a:p>
          <a:p>
            <a:pPr marL="285750" indent="-285750" algn="just">
              <a:buFont typeface="Wingdings" pitchFamily="2" charset="2"/>
              <a:buChar char="Ø"/>
            </a:pPr>
            <a:endParaRPr lang="en-US" dirty="0"/>
          </a:p>
          <a:p>
            <a:pPr marL="285750" indent="-285750" algn="just">
              <a:buFont typeface="Wingdings" pitchFamily="2" charset="2"/>
              <a:buChar char="Ø"/>
            </a:pPr>
            <a:r>
              <a:rPr lang="en-US" dirty="0" smtClean="0">
                <a:solidFill>
                  <a:srgbClr val="FFFF00"/>
                </a:solidFill>
              </a:rPr>
              <a:t>Phishing: </a:t>
            </a:r>
            <a:r>
              <a:rPr lang="en-US" dirty="0" smtClean="0"/>
              <a:t>The practice of  using email or fake website to lure the recipient in providing personal information</a:t>
            </a:r>
          </a:p>
          <a:p>
            <a:pPr marL="285750" indent="-285750" algn="just">
              <a:buFont typeface="Wingdings" pitchFamily="2" charset="2"/>
              <a:buChar char="Ø"/>
            </a:pPr>
            <a:endParaRPr lang="en-US" dirty="0"/>
          </a:p>
          <a:p>
            <a:pPr marL="285750" indent="-285750" algn="just">
              <a:buFont typeface="Wingdings" pitchFamily="2" charset="2"/>
              <a:buChar char="Ø"/>
            </a:pPr>
            <a:r>
              <a:rPr lang="en-US" dirty="0" smtClean="0">
                <a:solidFill>
                  <a:srgbClr val="FFFF00"/>
                </a:solidFill>
              </a:rPr>
              <a:t>Spyware: </a:t>
            </a:r>
            <a:r>
              <a:rPr lang="en-US" dirty="0" smtClean="0"/>
              <a:t>Software that sends information from your computer to a third party without your consent   </a:t>
            </a:r>
          </a:p>
          <a:p>
            <a:pPr marL="285750" indent="-285750" algn="just">
              <a:buFont typeface="Wingdings" pitchFamily="2" charset="2"/>
              <a:buChar char="Ø"/>
            </a:pPr>
            <a:endParaRPr lang="en-US" dirty="0"/>
          </a:p>
          <a:p>
            <a:pPr marL="285750" indent="-285750" algn="just">
              <a:buFont typeface="Wingdings" pitchFamily="2" charset="2"/>
              <a:buChar char="Ø"/>
            </a:pPr>
            <a:r>
              <a:rPr lang="en-US" dirty="0" smtClean="0">
                <a:solidFill>
                  <a:srgbClr val="FFFF00"/>
                </a:solidFill>
              </a:rPr>
              <a:t>Spam: </a:t>
            </a:r>
            <a:r>
              <a:rPr lang="en-US" dirty="0" smtClean="0"/>
              <a:t>Programs designed to send a message to multiple users, mailing lists or email groups</a:t>
            </a:r>
          </a:p>
          <a:p>
            <a:pPr marL="285750" indent="-285750" algn="just">
              <a:buFont typeface="Wingdings" pitchFamily="2" charset="2"/>
              <a:buChar char="Ø"/>
            </a:pPr>
            <a:endParaRPr lang="en-US" dirty="0"/>
          </a:p>
          <a:p>
            <a:pPr marL="285750" indent="-285750" algn="just">
              <a:buFont typeface="Wingdings" pitchFamily="2" charset="2"/>
              <a:buChar char="Ø"/>
            </a:pPr>
            <a:r>
              <a:rPr lang="en-US" dirty="0" smtClean="0">
                <a:solidFill>
                  <a:srgbClr val="FFFF00"/>
                </a:solidFill>
              </a:rPr>
              <a:t>Malware: </a:t>
            </a:r>
            <a:r>
              <a:rPr lang="en-US" dirty="0" smtClean="0"/>
              <a:t>Programs that infect your machine and carry malicious code to destroy the data or allow intruder to take control of your </a:t>
            </a:r>
            <a:r>
              <a:rPr lang="en-US" dirty="0" smtClean="0"/>
              <a:t>machine</a:t>
            </a:r>
            <a:endParaRPr lang="en-US" dirty="0"/>
          </a:p>
        </p:txBody>
      </p:sp>
    </p:spTree>
    <p:extLst>
      <p:ext uri="{BB962C8B-B14F-4D97-AF65-F5344CB8AC3E}">
        <p14:creationId xmlns:p14="http://schemas.microsoft.com/office/powerpoint/2010/main" val="257245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471055" y="1676400"/>
            <a:ext cx="8229600" cy="7767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Malware</a:t>
            </a:r>
            <a:endParaRPr lang="en-US" sz="4000" dirty="0"/>
          </a:p>
        </p:txBody>
      </p:sp>
      <p:sp>
        <p:nvSpPr>
          <p:cNvPr id="6" name="Content Placeholder 2"/>
          <p:cNvSpPr txBox="1">
            <a:spLocks/>
          </p:cNvSpPr>
          <p:nvPr/>
        </p:nvSpPr>
        <p:spPr>
          <a:xfrm>
            <a:off x="457200" y="2743200"/>
            <a:ext cx="8229600" cy="3200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Malware is the shortened form of </a:t>
            </a:r>
            <a:r>
              <a:rPr lang="en-US" b="1" dirty="0" smtClean="0"/>
              <a:t>malicious software</a:t>
            </a:r>
            <a:r>
              <a:rPr lang="en-US" dirty="0" smtClean="0"/>
              <a:t>.</a:t>
            </a:r>
          </a:p>
          <a:p>
            <a:r>
              <a:rPr lang="en-US" dirty="0" smtClean="0"/>
              <a:t>Malware is an umbrella term refers to a variety of hostile or intrusive software including Ransom wares, Computer Viruses, Worms, Trojan Horses, Adware, </a:t>
            </a:r>
            <a:r>
              <a:rPr lang="en-US" dirty="0" err="1" smtClean="0"/>
              <a:t>Scareware</a:t>
            </a:r>
            <a:r>
              <a:rPr lang="en-US" dirty="0" smtClean="0"/>
              <a:t> etc.</a:t>
            </a:r>
          </a:p>
          <a:p>
            <a:endParaRPr lang="en-US" dirty="0"/>
          </a:p>
        </p:txBody>
      </p:sp>
      <p:sp>
        <p:nvSpPr>
          <p:cNvPr id="8" name="Slide Number Placeholder 3"/>
          <p:cNvSpPr>
            <a:spLocks noGrp="1"/>
          </p:cNvSpPr>
          <p:nvPr>
            <p:ph type="sldNum" sz="quarter" idx="12"/>
          </p:nvPr>
        </p:nvSpPr>
        <p:spPr>
          <a:xfrm>
            <a:off x="7924800" y="6416675"/>
            <a:ext cx="762000" cy="248143"/>
          </a:xfrm>
        </p:spPr>
        <p:txBody>
          <a:bodyPr/>
          <a:lstStyle/>
          <a:p>
            <a:fld id="{5A58F49A-44A3-4549-B9B8-8F10E35BF382}" type="slidenum">
              <a:rPr lang="en-US" smtClean="0"/>
              <a:t>3</a:t>
            </a:fld>
            <a:endParaRPr lang="en-US"/>
          </a:p>
        </p:txBody>
      </p:sp>
    </p:spTree>
    <p:extLst>
      <p:ext uri="{BB962C8B-B14F-4D97-AF65-F5344CB8AC3E}">
        <p14:creationId xmlns:p14="http://schemas.microsoft.com/office/powerpoint/2010/main" val="79930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324201" y="1273069"/>
            <a:ext cx="8229600" cy="10104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Some common malware</a:t>
            </a:r>
            <a:endParaRPr lang="en-US" sz="4000" dirty="0"/>
          </a:p>
        </p:txBody>
      </p:sp>
      <p:sp>
        <p:nvSpPr>
          <p:cNvPr id="6" name="Content Placeholder 2"/>
          <p:cNvSpPr txBox="1">
            <a:spLocks/>
          </p:cNvSpPr>
          <p:nvPr/>
        </p:nvSpPr>
        <p:spPr>
          <a:xfrm>
            <a:off x="457200" y="2286000"/>
            <a:ext cx="8305800" cy="4038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800" b="1" dirty="0" smtClean="0">
                <a:solidFill>
                  <a:srgbClr val="FFFF00"/>
                </a:solidFill>
              </a:rPr>
              <a:t>Virus:</a:t>
            </a:r>
            <a:r>
              <a:rPr lang="en-US" sz="2800" dirty="0" smtClean="0"/>
              <a:t> A virus is a contagious program or code that attaches itself to another piece of software, and then reproduces itself when that software is run. Most often this is spread by sharing software or files between computers.</a:t>
            </a:r>
          </a:p>
          <a:p>
            <a:pPr algn="just"/>
            <a:r>
              <a:rPr lang="en-US" sz="2800" b="1" dirty="0" smtClean="0">
                <a:solidFill>
                  <a:srgbClr val="FFFF00"/>
                </a:solidFill>
              </a:rPr>
              <a:t>Worm:</a:t>
            </a:r>
            <a:r>
              <a:rPr lang="en-US" sz="2800" dirty="0" smtClean="0">
                <a:solidFill>
                  <a:srgbClr val="FFFF00"/>
                </a:solidFill>
              </a:rPr>
              <a:t> </a:t>
            </a:r>
            <a:r>
              <a:rPr lang="en-US" sz="2800" dirty="0" smtClean="0"/>
              <a:t>A program that replicates itself and destroys data and files on the computer. Worms work to “eat” the system operating files and data files until the drive is empty.</a:t>
            </a:r>
          </a:p>
          <a:p>
            <a:pPr algn="just"/>
            <a:endParaRPr lang="en-US" dirty="0"/>
          </a:p>
        </p:txBody>
      </p:sp>
      <p:sp>
        <p:nvSpPr>
          <p:cNvPr id="8" name="Slide Number Placeholder 3"/>
          <p:cNvSpPr>
            <a:spLocks noGrp="1"/>
          </p:cNvSpPr>
          <p:nvPr>
            <p:ph type="sldNum" sz="quarter" idx="12"/>
          </p:nvPr>
        </p:nvSpPr>
        <p:spPr>
          <a:xfrm>
            <a:off x="7924800" y="6416676"/>
            <a:ext cx="762000" cy="322792"/>
          </a:xfrm>
        </p:spPr>
        <p:txBody>
          <a:bodyPr/>
          <a:lstStyle/>
          <a:p>
            <a:fld id="{5A58F49A-44A3-4549-B9B8-8F10E35BF382}" type="slidenum">
              <a:rPr lang="en-US" smtClean="0"/>
              <a:t>4</a:t>
            </a:fld>
            <a:endParaRPr lang="en-US"/>
          </a:p>
        </p:txBody>
      </p:sp>
    </p:spTree>
    <p:extLst>
      <p:ext uri="{BB962C8B-B14F-4D97-AF65-F5344CB8AC3E}">
        <p14:creationId xmlns:p14="http://schemas.microsoft.com/office/powerpoint/2010/main" val="761444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324201" y="1273069"/>
            <a:ext cx="8229600" cy="10104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Some common malware</a:t>
            </a:r>
            <a:endParaRPr lang="en-US" sz="4000" dirty="0"/>
          </a:p>
        </p:txBody>
      </p:sp>
      <p:sp>
        <p:nvSpPr>
          <p:cNvPr id="6" name="Content Placeholder 2"/>
          <p:cNvSpPr txBox="1">
            <a:spLocks/>
          </p:cNvSpPr>
          <p:nvPr/>
        </p:nvSpPr>
        <p:spPr>
          <a:xfrm>
            <a:off x="457200" y="2286000"/>
            <a:ext cx="8305800" cy="4038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800" b="1" dirty="0">
                <a:solidFill>
                  <a:srgbClr val="FFFF00"/>
                </a:solidFill>
              </a:rPr>
              <a:t>Trojan Horse:</a:t>
            </a:r>
            <a:r>
              <a:rPr lang="en-US" sz="2800" dirty="0">
                <a:solidFill>
                  <a:srgbClr val="FFFF00"/>
                </a:solidFill>
              </a:rPr>
              <a:t> </a:t>
            </a:r>
            <a:r>
              <a:rPr lang="en-US" sz="2800" dirty="0"/>
              <a:t>A Trojan horse or Trojan is a type of malware that looks legitimate but can take control of your computer.  Trojan is designed to damage, disrupt, steal, or in general inflict some other harmful action on your data or network.</a:t>
            </a:r>
          </a:p>
          <a:p>
            <a:pPr algn="just"/>
            <a:endParaRPr lang="en-US" sz="2800" b="1" dirty="0"/>
          </a:p>
          <a:p>
            <a:pPr algn="just"/>
            <a:r>
              <a:rPr lang="en-US" sz="2800" b="1" dirty="0">
                <a:solidFill>
                  <a:srgbClr val="FFFF00"/>
                </a:solidFill>
              </a:rPr>
              <a:t>Adware</a:t>
            </a:r>
            <a:r>
              <a:rPr lang="en-US" sz="2800" dirty="0">
                <a:solidFill>
                  <a:srgbClr val="FFFF00"/>
                </a:solidFill>
              </a:rPr>
              <a:t>: </a:t>
            </a:r>
            <a:r>
              <a:rPr lang="en-US" sz="2800" dirty="0"/>
              <a:t>The least dangerous and most lucrative Malware. Adware displays ads on your computer.</a:t>
            </a:r>
          </a:p>
          <a:p>
            <a:pPr algn="just"/>
            <a:endParaRPr lang="en-US" dirty="0"/>
          </a:p>
        </p:txBody>
      </p:sp>
      <p:sp>
        <p:nvSpPr>
          <p:cNvPr id="8" name="Slide Number Placeholder 3"/>
          <p:cNvSpPr>
            <a:spLocks noGrp="1"/>
          </p:cNvSpPr>
          <p:nvPr>
            <p:ph type="sldNum" sz="quarter" idx="12"/>
          </p:nvPr>
        </p:nvSpPr>
        <p:spPr>
          <a:xfrm>
            <a:off x="7924800" y="6416676"/>
            <a:ext cx="762000" cy="322792"/>
          </a:xfrm>
        </p:spPr>
        <p:txBody>
          <a:bodyPr/>
          <a:lstStyle/>
          <a:p>
            <a:fld id="{5A58F49A-44A3-4549-B9B8-8F10E35BF382}" type="slidenum">
              <a:rPr lang="en-US" smtClean="0"/>
              <a:t>5</a:t>
            </a:fld>
            <a:endParaRPr lang="en-US"/>
          </a:p>
        </p:txBody>
      </p:sp>
    </p:spTree>
    <p:extLst>
      <p:ext uri="{BB962C8B-B14F-4D97-AF65-F5344CB8AC3E}">
        <p14:creationId xmlns:p14="http://schemas.microsoft.com/office/powerpoint/2010/main" val="328413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324201" y="1273069"/>
            <a:ext cx="8229600" cy="10104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Some common malware</a:t>
            </a:r>
            <a:endParaRPr lang="en-US" sz="4000" dirty="0"/>
          </a:p>
        </p:txBody>
      </p:sp>
      <p:sp>
        <p:nvSpPr>
          <p:cNvPr id="6" name="Content Placeholder 2"/>
          <p:cNvSpPr txBox="1">
            <a:spLocks/>
          </p:cNvSpPr>
          <p:nvPr/>
        </p:nvSpPr>
        <p:spPr>
          <a:xfrm>
            <a:off x="457200" y="2286000"/>
            <a:ext cx="8305800" cy="40386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800" b="1" dirty="0">
                <a:solidFill>
                  <a:srgbClr val="FFFF00"/>
                </a:solidFill>
              </a:rPr>
              <a:t>Backdoors:</a:t>
            </a:r>
            <a:r>
              <a:rPr lang="en-US" sz="2800" dirty="0"/>
              <a:t> Backdoors are much the same as Trojans or worms, except that they open a “backdoor” on a computer, providing a network connection for hackers or other Malware to enter or for viruses or spam to be sent.</a:t>
            </a:r>
          </a:p>
          <a:p>
            <a:pPr algn="just"/>
            <a:r>
              <a:rPr lang="en-US" sz="2800" b="1" dirty="0">
                <a:solidFill>
                  <a:srgbClr val="FFFF00"/>
                </a:solidFill>
              </a:rPr>
              <a:t>Rootkit:</a:t>
            </a:r>
            <a:r>
              <a:rPr lang="en-US" sz="2800" dirty="0">
                <a:solidFill>
                  <a:srgbClr val="FFFF00"/>
                </a:solidFill>
              </a:rPr>
              <a:t> </a:t>
            </a:r>
            <a:r>
              <a:rPr lang="en-US" sz="2800" dirty="0"/>
              <a:t>A rootkit is a malicious software bundle designed to give unauthorized access to a computer or other software. Rootkits are hard to detect and can conceal their presence within an infected system. Hackers use rootkit malware to remotely access your computer, manipulate it, and steal data.</a:t>
            </a:r>
          </a:p>
          <a:p>
            <a:pPr algn="just"/>
            <a:endParaRPr lang="en-US" dirty="0"/>
          </a:p>
        </p:txBody>
      </p:sp>
      <p:sp>
        <p:nvSpPr>
          <p:cNvPr id="8" name="Slide Number Placeholder 3"/>
          <p:cNvSpPr>
            <a:spLocks noGrp="1"/>
          </p:cNvSpPr>
          <p:nvPr>
            <p:ph type="sldNum" sz="quarter" idx="12"/>
          </p:nvPr>
        </p:nvSpPr>
        <p:spPr>
          <a:xfrm>
            <a:off x="7924800" y="6416676"/>
            <a:ext cx="762000" cy="322792"/>
          </a:xfrm>
        </p:spPr>
        <p:txBody>
          <a:bodyPr/>
          <a:lstStyle/>
          <a:p>
            <a:fld id="{5A58F49A-44A3-4549-B9B8-8F10E35BF382}" type="slidenum">
              <a:rPr lang="en-US" smtClean="0"/>
              <a:t>6</a:t>
            </a:fld>
            <a:endParaRPr lang="en-US"/>
          </a:p>
        </p:txBody>
      </p:sp>
    </p:spTree>
    <p:extLst>
      <p:ext uri="{BB962C8B-B14F-4D97-AF65-F5344CB8AC3E}">
        <p14:creationId xmlns:p14="http://schemas.microsoft.com/office/powerpoint/2010/main" val="328413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324201" y="1273069"/>
            <a:ext cx="8229600" cy="10104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Some common malware</a:t>
            </a:r>
            <a:endParaRPr lang="en-US" sz="4000" dirty="0"/>
          </a:p>
        </p:txBody>
      </p:sp>
      <p:sp>
        <p:nvSpPr>
          <p:cNvPr id="6" name="Content Placeholder 2"/>
          <p:cNvSpPr txBox="1">
            <a:spLocks/>
          </p:cNvSpPr>
          <p:nvPr/>
        </p:nvSpPr>
        <p:spPr>
          <a:xfrm>
            <a:off x="457200" y="2286000"/>
            <a:ext cx="8305800" cy="4038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800" b="1" dirty="0">
                <a:solidFill>
                  <a:srgbClr val="FFFF00"/>
                </a:solidFill>
              </a:rPr>
              <a:t>Rogue security software</a:t>
            </a:r>
            <a:r>
              <a:rPr lang="en-US" sz="2800" dirty="0">
                <a:solidFill>
                  <a:srgbClr val="FFFF00"/>
                </a:solidFill>
              </a:rPr>
              <a:t>: </a:t>
            </a:r>
            <a:r>
              <a:rPr lang="en-US" sz="2800" dirty="0"/>
              <a:t>This one deceives or misleads users. It pretends to be a good program to remove Malware infections, but all the while it is the Malware. Often it will turn off the real Anti-Virus software.</a:t>
            </a:r>
          </a:p>
          <a:p>
            <a:pPr algn="just"/>
            <a:r>
              <a:rPr lang="en-US" sz="2800" b="1" dirty="0" err="1">
                <a:solidFill>
                  <a:srgbClr val="FFFF00"/>
                </a:solidFill>
              </a:rPr>
              <a:t>Ransomware</a:t>
            </a:r>
            <a:r>
              <a:rPr lang="en-US" sz="2800" dirty="0">
                <a:solidFill>
                  <a:srgbClr val="FFFF00"/>
                </a:solidFill>
              </a:rPr>
              <a:t>: </a:t>
            </a:r>
            <a:r>
              <a:rPr lang="en-US" sz="2800" dirty="0"/>
              <a:t>It is a malware where the attacker locks the resources or encrypts the important files. It then demands money, preferably in the form of crypto-currency, to restore the system in its original form.</a:t>
            </a:r>
          </a:p>
          <a:p>
            <a:pPr algn="just"/>
            <a:endParaRPr lang="en-US" dirty="0"/>
          </a:p>
        </p:txBody>
      </p:sp>
      <p:sp>
        <p:nvSpPr>
          <p:cNvPr id="8" name="Slide Number Placeholder 3"/>
          <p:cNvSpPr>
            <a:spLocks noGrp="1"/>
          </p:cNvSpPr>
          <p:nvPr>
            <p:ph type="sldNum" sz="quarter" idx="12"/>
          </p:nvPr>
        </p:nvSpPr>
        <p:spPr>
          <a:xfrm>
            <a:off x="7924800" y="6416676"/>
            <a:ext cx="762000" cy="322792"/>
          </a:xfrm>
        </p:spPr>
        <p:txBody>
          <a:bodyPr/>
          <a:lstStyle/>
          <a:p>
            <a:fld id="{5A58F49A-44A3-4549-B9B8-8F10E35BF382}" type="slidenum">
              <a:rPr lang="en-US" smtClean="0"/>
              <a:t>7</a:t>
            </a:fld>
            <a:endParaRPr lang="en-US"/>
          </a:p>
        </p:txBody>
      </p:sp>
    </p:spTree>
    <p:extLst>
      <p:ext uri="{BB962C8B-B14F-4D97-AF65-F5344CB8AC3E}">
        <p14:creationId xmlns:p14="http://schemas.microsoft.com/office/powerpoint/2010/main" val="129715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324201" y="1273069"/>
            <a:ext cx="8229600" cy="10104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Some common malware</a:t>
            </a:r>
            <a:endParaRPr lang="en-US" sz="4000" dirty="0"/>
          </a:p>
        </p:txBody>
      </p:sp>
      <p:sp>
        <p:nvSpPr>
          <p:cNvPr id="6" name="Content Placeholder 2"/>
          <p:cNvSpPr txBox="1">
            <a:spLocks/>
          </p:cNvSpPr>
          <p:nvPr/>
        </p:nvSpPr>
        <p:spPr>
          <a:xfrm>
            <a:off x="457200" y="2286000"/>
            <a:ext cx="8305800" cy="4038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800" b="1" dirty="0">
                <a:solidFill>
                  <a:srgbClr val="FFFF00"/>
                </a:solidFill>
              </a:rPr>
              <a:t>Browser Hijacker</a:t>
            </a:r>
            <a:r>
              <a:rPr lang="en-US" sz="2800" dirty="0">
                <a:solidFill>
                  <a:srgbClr val="FFFF00"/>
                </a:solidFill>
              </a:rPr>
              <a:t>: </a:t>
            </a:r>
            <a:r>
              <a:rPr lang="en-US" sz="2800" dirty="0"/>
              <a:t> A malware program that modifies web browser settings without the user's permission and redirects the user to websites the user had not intended to visit. Its intention is to make money off your web surfing. Using this homepage and not removing the Malware lets the source developers capture your surfing interests.</a:t>
            </a:r>
          </a:p>
          <a:p>
            <a:pPr algn="just"/>
            <a:endParaRPr lang="en-US" dirty="0"/>
          </a:p>
        </p:txBody>
      </p:sp>
      <p:sp>
        <p:nvSpPr>
          <p:cNvPr id="8" name="Slide Number Placeholder 3"/>
          <p:cNvSpPr>
            <a:spLocks noGrp="1"/>
          </p:cNvSpPr>
          <p:nvPr>
            <p:ph type="sldNum" sz="quarter" idx="12"/>
          </p:nvPr>
        </p:nvSpPr>
        <p:spPr>
          <a:xfrm>
            <a:off x="7924800" y="6416676"/>
            <a:ext cx="762000" cy="322792"/>
          </a:xfrm>
        </p:spPr>
        <p:txBody>
          <a:bodyPr/>
          <a:lstStyle/>
          <a:p>
            <a:fld id="{5A58F49A-44A3-4549-B9B8-8F10E35BF382}" type="slidenum">
              <a:rPr lang="en-US" smtClean="0"/>
              <a:t>8</a:t>
            </a:fld>
            <a:endParaRPr lang="en-US"/>
          </a:p>
        </p:txBody>
      </p:sp>
    </p:spTree>
    <p:extLst>
      <p:ext uri="{BB962C8B-B14F-4D97-AF65-F5344CB8AC3E}">
        <p14:creationId xmlns:p14="http://schemas.microsoft.com/office/powerpoint/2010/main" val="54215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7963" y="381000"/>
            <a:ext cx="6836615" cy="535531"/>
          </a:xfrm>
          <a:prstGeom prst="rect">
            <a:avLst/>
          </a:prstGeom>
        </p:spPr>
        <p:txBody>
          <a:bodyPr wrap="none">
            <a:spAutoFit/>
          </a:bodyPr>
          <a:lstStyle/>
          <a:p>
            <a:pPr algn="ctr">
              <a:lnSpc>
                <a:spcPct val="90000"/>
              </a:lnSpc>
              <a:spcBef>
                <a:spcPct val="0"/>
              </a:spcBef>
            </a:pPr>
            <a:r>
              <a:rPr lang="en-US" sz="3200" dirty="0" smtClean="0">
                <a:latin typeface="Times New Roman" pitchFamily="18" charset="0"/>
                <a:ea typeface="ＭＳ Ｐゴシック" pitchFamily="34" charset="-128"/>
                <a:cs typeface="Times New Roman" pitchFamily="18" charset="0"/>
              </a:rPr>
              <a:t>  </a:t>
            </a:r>
            <a:r>
              <a:rPr lang="en-US" sz="2800" b="1" dirty="0" smtClean="0">
                <a:latin typeface="Times New Roman" pitchFamily="18" charset="0"/>
                <a:ea typeface="ＭＳ Ｐゴシック" pitchFamily="34" charset="-128"/>
                <a:cs typeface="Times New Roman" pitchFamily="18" charset="0"/>
              </a:rPr>
              <a:t>ESHAN </a:t>
            </a:r>
            <a:r>
              <a:rPr lang="en-US" sz="2800" b="1" dirty="0">
                <a:latin typeface="Times New Roman" pitchFamily="18" charset="0"/>
                <a:ea typeface="ＭＳ Ｐゴシック" pitchFamily="34" charset="-128"/>
                <a:cs typeface="Times New Roman" pitchFamily="18" charset="0"/>
              </a:rPr>
              <a:t>COLLEGE OF ENGINEERING </a:t>
            </a:r>
          </a:p>
        </p:txBody>
      </p:sp>
      <p:pic>
        <p:nvPicPr>
          <p:cNvPr id="1026" name="Picture 2" descr="C:\Users\ECE\Downloads\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1" y="112983"/>
            <a:ext cx="1058646" cy="107156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H.K.Sharma,CS Department</a:t>
            </a:r>
            <a:endParaRPr lang="en-US"/>
          </a:p>
        </p:txBody>
      </p:sp>
      <p:sp>
        <p:nvSpPr>
          <p:cNvPr id="5" name="Title 1"/>
          <p:cNvSpPr txBox="1">
            <a:spLocks/>
          </p:cNvSpPr>
          <p:nvPr/>
        </p:nvSpPr>
        <p:spPr>
          <a:xfrm>
            <a:off x="477982" y="1605218"/>
            <a:ext cx="8229600" cy="7519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Security Measures</a:t>
            </a:r>
            <a:endParaRPr lang="en-US" sz="4000" dirty="0"/>
          </a:p>
        </p:txBody>
      </p:sp>
      <p:sp>
        <p:nvSpPr>
          <p:cNvPr id="6" name="Content Placeholder 2"/>
          <p:cNvSpPr txBox="1">
            <a:spLocks/>
          </p:cNvSpPr>
          <p:nvPr/>
        </p:nvSpPr>
        <p:spPr>
          <a:xfrm>
            <a:off x="344983" y="2743200"/>
            <a:ext cx="8229600" cy="2514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 typeface="Wingdings" pitchFamily="2" charset="2"/>
              <a:buChar char="Ø"/>
            </a:pPr>
            <a:r>
              <a:rPr lang="en-US" dirty="0" smtClean="0"/>
              <a:t>Safely mange your password</a:t>
            </a:r>
          </a:p>
          <a:p>
            <a:pPr>
              <a:buFont typeface="Wingdings" pitchFamily="2" charset="2"/>
              <a:buChar char="Ø"/>
            </a:pPr>
            <a:r>
              <a:rPr lang="en-US" dirty="0" smtClean="0"/>
              <a:t>Safely manage your email account </a:t>
            </a:r>
          </a:p>
          <a:p>
            <a:pPr>
              <a:buFont typeface="Wingdings" pitchFamily="2" charset="2"/>
              <a:buChar char="Ø"/>
            </a:pPr>
            <a:r>
              <a:rPr lang="en-US" dirty="0" smtClean="0"/>
              <a:t>Secure your computer</a:t>
            </a:r>
          </a:p>
          <a:p>
            <a:pPr>
              <a:buFont typeface="Wingdings" pitchFamily="2" charset="2"/>
              <a:buChar char="Ø"/>
            </a:pPr>
            <a:r>
              <a:rPr lang="en-US" dirty="0" smtClean="0"/>
              <a:t>Avoid risky behavior online</a:t>
            </a:r>
          </a:p>
        </p:txBody>
      </p:sp>
      <p:sp>
        <p:nvSpPr>
          <p:cNvPr id="8" name="Slide Number Placeholder 3"/>
          <p:cNvSpPr>
            <a:spLocks noGrp="1"/>
          </p:cNvSpPr>
          <p:nvPr>
            <p:ph type="sldNum" sz="quarter" idx="12"/>
          </p:nvPr>
        </p:nvSpPr>
        <p:spPr>
          <a:xfrm>
            <a:off x="7917873" y="7157298"/>
            <a:ext cx="762000" cy="153612"/>
          </a:xfrm>
        </p:spPr>
        <p:txBody>
          <a:bodyPr/>
          <a:lstStyle/>
          <a:p>
            <a:fld id="{5A58F49A-44A3-4549-B9B8-8F10E35BF382}" type="slidenum">
              <a:rPr lang="en-US" smtClean="0"/>
              <a:t>9</a:t>
            </a:fld>
            <a:endParaRPr lang="en-US"/>
          </a:p>
        </p:txBody>
      </p:sp>
    </p:spTree>
    <p:extLst>
      <p:ext uri="{BB962C8B-B14F-4D97-AF65-F5344CB8AC3E}">
        <p14:creationId xmlns:p14="http://schemas.microsoft.com/office/powerpoint/2010/main" val="76144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625</Words>
  <Application>Microsoft Office PowerPoint</Application>
  <PresentationFormat>On-screen Show (4:3)</PresentationFormat>
  <Paragraphs>124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ECE</dc:creator>
  <cp:lastModifiedBy>ECE</cp:lastModifiedBy>
  <cp:revision>85</cp:revision>
  <dcterms:created xsi:type="dcterms:W3CDTF">2006-08-16T00:00:00Z</dcterms:created>
  <dcterms:modified xsi:type="dcterms:W3CDTF">2023-02-23T07:06:14Z</dcterms:modified>
</cp:coreProperties>
</file>