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56" r:id="rId3"/>
    <p:sldId id="259" r:id="rId4"/>
    <p:sldId id="261" r:id="rId5"/>
    <p:sldId id="260" r:id="rId6"/>
    <p:sldId id="266" r:id="rId7"/>
    <p:sldId id="265" r:id="rId8"/>
    <p:sldId id="264" r:id="rId9"/>
    <p:sldId id="263" r:id="rId10"/>
    <p:sldId id="267" r:id="rId11"/>
    <p:sldId id="268" r:id="rId12"/>
    <p:sldId id="262" r:id="rId13"/>
    <p:sldId id="269" r:id="rId14"/>
    <p:sldId id="270" r:id="rId15"/>
    <p:sldId id="272" r:id="rId16"/>
    <p:sldId id="271" r:id="rId17"/>
    <p:sldId id="273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D47EE-719F-4041-A0DC-BAB4E5A240C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CEEE5-1B81-450D-8321-3664E2218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8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A2568-CECB-4759-AAD9-5EB5DC674D9E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256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9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9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2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3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8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3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CPU Scheduling</a:t>
            </a:r>
            <a:endParaRPr lang="en-IN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24128" y="5157192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pic>
        <p:nvPicPr>
          <p:cNvPr id="5" name="Picture 2" descr="C:\Users\cs\Desktop\Eshan college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3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0" y="57862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43200" y="1404218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FCFS Scheduling (Cont.)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06450" y="19050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Monotype Sorts" charset="2"/>
              <a:buNone/>
              <a:tabLst>
                <a:tab pos="3651250" algn="ctr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Suppose that the processes arrive in the order:</a:t>
            </a:r>
          </a:p>
          <a:p>
            <a:pPr algn="just">
              <a:buFont typeface="Monotype Sorts" charset="2"/>
              <a:buNone/>
              <a:tabLst>
                <a:tab pos="3651250" algn="ctr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		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,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 ,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l">
              <a:tabLst>
                <a:tab pos="3651250" algn="ctr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The Gantt chart for the schedule is: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algn="just">
              <a:tabLst>
                <a:tab pos="3651250" algn="ctr"/>
              </a:tabLst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just">
              <a:tabLst>
                <a:tab pos="3651250" algn="ctr"/>
              </a:tabLst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just">
              <a:tabLst>
                <a:tab pos="3651250" algn="ctr"/>
              </a:tabLst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just">
              <a:tabLst>
                <a:tab pos="3651250" algn="ctr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Waiting time for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1 </a:t>
            </a:r>
            <a:r>
              <a:rPr lang="en-US" sz="2400" i="1" dirty="0" smtClean="0">
                <a:solidFill>
                  <a:schemeClr val="tx1"/>
                </a:solidFill>
              </a:rPr>
              <a:t>=</a:t>
            </a:r>
            <a:r>
              <a:rPr lang="en-US" sz="2400" dirty="0" smtClean="0">
                <a:solidFill>
                  <a:schemeClr val="tx1"/>
                </a:solidFill>
              </a:rPr>
              <a:t> 6</a:t>
            </a:r>
            <a:r>
              <a:rPr lang="en-US" sz="2400" i="1" dirty="0" smtClean="0">
                <a:solidFill>
                  <a:schemeClr val="tx1"/>
                </a:solidFill>
              </a:rPr>
              <a:t>;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= 0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;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3 </a:t>
            </a:r>
            <a:r>
              <a:rPr lang="en-US" sz="2400" i="1" dirty="0" smtClean="0">
                <a:solidFill>
                  <a:schemeClr val="tx1"/>
                </a:solidFill>
              </a:rPr>
              <a:t>= </a:t>
            </a:r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 algn="just">
              <a:tabLst>
                <a:tab pos="3651250" algn="ctr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Average waiting time:   (6 + 0 + 3)/3 = 3</a:t>
            </a:r>
          </a:p>
          <a:p>
            <a:pPr algn="just">
              <a:tabLst>
                <a:tab pos="3651250" algn="ctr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Much better than previous case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1889125" y="3505200"/>
            <a:ext cx="5575300" cy="1128712"/>
            <a:chOff x="852" y="1650"/>
            <a:chExt cx="3512" cy="711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 flipH="1">
              <a:off x="948" y="1650"/>
              <a:ext cx="33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 flipH="1">
              <a:off x="3179" y="1698"/>
              <a:ext cx="2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1</a:t>
              </a:r>
              <a:endParaRPr lang="en-US">
                <a:latin typeface="Helvetica" charset="0"/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 flipH="1">
              <a:off x="1691" y="1698"/>
              <a:ext cx="2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3</a:t>
              </a:r>
              <a:endParaRPr lang="en-US">
                <a:latin typeface="Helvetica" charset="0"/>
              </a:endParaRP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 flipH="1">
              <a:off x="1115" y="1698"/>
              <a:ext cx="2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2</a:t>
              </a:r>
              <a:endParaRPr lang="en-US">
                <a:latin typeface="Helvetica" charset="0"/>
              </a:endParaRP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H="1">
              <a:off x="4260" y="203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948" y="203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H="1">
              <a:off x="2148" y="165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 flipH="1">
              <a:off x="1572" y="165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H="1">
              <a:off x="2148" y="203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H="1">
              <a:off x="1572" y="203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 flipH="1">
              <a:off x="2056" y="213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6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 flipH="1">
              <a:off x="1480" y="213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3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 flipH="1">
              <a:off x="4088" y="2130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30</a:t>
              </a:r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 flipH="1">
              <a:off x="852" y="213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8175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0" y="57862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00200" y="1334869"/>
            <a:ext cx="6706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Shortest-Job-First (SJF) Scheduling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78741" y="2267634"/>
            <a:ext cx="7567613" cy="3523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Associate with each process the length of its next CPU burst.  Use these lengths to schedule the process with the shortest time.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SJF is optimal – gives minimum average waiting time for a given set of processes.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The difficulty is knowing the length of the next CPU request.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25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0" y="57862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0" y="1219200"/>
            <a:ext cx="434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Example of SJF</a:t>
            </a:r>
          </a:p>
        </p:txBody>
      </p:sp>
      <p:sp>
        <p:nvSpPr>
          <p:cNvPr id="8" name="Rectangle 36"/>
          <p:cNvSpPr txBox="1">
            <a:spLocks noChangeArrowheads="1"/>
          </p:cNvSpPr>
          <p:nvPr/>
        </p:nvSpPr>
        <p:spPr>
          <a:xfrm>
            <a:off x="609600" y="1793875"/>
            <a:ext cx="8229600" cy="422592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charset="2"/>
              <a:buNone/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400" u="sng" dirty="0" smtClean="0">
                <a:solidFill>
                  <a:schemeClr val="tx1"/>
                </a:solidFill>
              </a:rPr>
              <a:t>Process</a:t>
            </a:r>
            <a:r>
              <a:rPr lang="en-US" sz="2400" dirty="0" smtClean="0">
                <a:solidFill>
                  <a:schemeClr val="tx1"/>
                </a:solidFill>
              </a:rPr>
              <a:t>	      </a:t>
            </a:r>
            <a:r>
              <a:rPr lang="en-US" sz="2400" u="sng" dirty="0" smtClean="0">
                <a:solidFill>
                  <a:schemeClr val="tx1"/>
                </a:solidFill>
              </a:rPr>
              <a:t>Burst Time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Monotype Sorts" charset="2"/>
              <a:buNone/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	6</a:t>
            </a:r>
          </a:p>
          <a:p>
            <a:pPr>
              <a:buFont typeface="Monotype Sorts" charset="2"/>
              <a:buNone/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2 	</a:t>
            </a:r>
            <a:r>
              <a:rPr lang="en-US" sz="2400" dirty="0" smtClean="0">
                <a:solidFill>
                  <a:schemeClr val="tx1"/>
                </a:solidFill>
              </a:rPr>
              <a:t>8</a:t>
            </a:r>
          </a:p>
          <a:p>
            <a:pPr>
              <a:buFont typeface="Monotype Sorts" charset="2"/>
              <a:buNone/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	7</a:t>
            </a:r>
          </a:p>
          <a:p>
            <a:pPr>
              <a:buFont typeface="Monotype Sorts" charset="2"/>
              <a:buNone/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4</a:t>
            </a:r>
            <a:r>
              <a:rPr lang="en-US" sz="2400" dirty="0" smtClean="0">
                <a:solidFill>
                  <a:schemeClr val="tx1"/>
                </a:solidFill>
              </a:rPr>
              <a:t>	3</a:t>
            </a:r>
          </a:p>
          <a:p>
            <a:pPr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SJF Gantt chart</a:t>
            </a:r>
          </a:p>
          <a:p>
            <a:pPr>
              <a:tabLst>
                <a:tab pos="1603375" algn="ctr"/>
                <a:tab pos="3254375" algn="ctr"/>
                <a:tab pos="5143500" algn="ctr"/>
              </a:tabLst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tabLst>
                <a:tab pos="1603375" algn="ctr"/>
                <a:tab pos="3254375" algn="ctr"/>
                <a:tab pos="5143500" algn="ctr"/>
              </a:tabLst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Monotype Sorts" charset="2"/>
              <a:buNone/>
              <a:tabLst>
                <a:tab pos="1603375" algn="ctr"/>
                <a:tab pos="3254375" algn="ctr"/>
                <a:tab pos="5143500" algn="ctr"/>
              </a:tabLst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Average waiting time = (3 + 16 + 9 + 0) / 4 = 7</a:t>
            </a:r>
            <a:endParaRPr lang="en-US" sz="2400" i="1" baseline="-25000" dirty="0" smtClean="0">
              <a:solidFill>
                <a:schemeClr val="tx1"/>
              </a:solidFill>
            </a:endParaRPr>
          </a:p>
        </p:txBody>
      </p: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1539875" y="4343400"/>
            <a:ext cx="5927725" cy="1162050"/>
            <a:chOff x="864" y="2352"/>
            <a:chExt cx="3734" cy="732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 flipH="1">
              <a:off x="960" y="2373"/>
              <a:ext cx="3504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38"/>
            <p:cNvSpPr txBox="1">
              <a:spLocks noChangeArrowheads="1"/>
            </p:cNvSpPr>
            <p:nvPr/>
          </p:nvSpPr>
          <p:spPr bwMode="auto">
            <a:xfrm flipH="1">
              <a:off x="1008" y="2412"/>
              <a:ext cx="26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4</a:t>
              </a:r>
              <a:endParaRPr lang="en-US">
                <a:latin typeface="Helvetica" charset="0"/>
              </a:endParaRPr>
            </a:p>
          </p:txBody>
        </p:sp>
        <p:sp>
          <p:nvSpPr>
            <p:cNvPr id="12" name="Text Box 39"/>
            <p:cNvSpPr txBox="1">
              <a:spLocks noChangeArrowheads="1"/>
            </p:cNvSpPr>
            <p:nvPr/>
          </p:nvSpPr>
          <p:spPr bwMode="auto">
            <a:xfrm flipH="1">
              <a:off x="2976" y="2400"/>
              <a:ext cx="2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3</a:t>
              </a:r>
              <a:endParaRPr lang="en-US">
                <a:latin typeface="Helvetica" charset="0"/>
              </a:endParaRPr>
            </a:p>
          </p:txBody>
        </p:sp>
        <p:sp>
          <p:nvSpPr>
            <p:cNvPr id="13" name="Text Box 40"/>
            <p:cNvSpPr txBox="1">
              <a:spLocks noChangeArrowheads="1"/>
            </p:cNvSpPr>
            <p:nvPr/>
          </p:nvSpPr>
          <p:spPr bwMode="auto">
            <a:xfrm flipH="1">
              <a:off x="1968" y="2448"/>
              <a:ext cx="26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1</a:t>
              </a:r>
              <a:endParaRPr lang="en-US">
                <a:latin typeface="Helvetica" charset="0"/>
              </a:endParaRPr>
            </a:p>
          </p:txBody>
        </p:sp>
        <p:sp>
          <p:nvSpPr>
            <p:cNvPr id="14" name="Line 41"/>
            <p:cNvSpPr>
              <a:spLocks noChangeShapeType="1"/>
            </p:cNvSpPr>
            <p:nvPr/>
          </p:nvSpPr>
          <p:spPr bwMode="auto">
            <a:xfrm flipH="1">
              <a:off x="4452" y="27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42"/>
            <p:cNvSpPr>
              <a:spLocks noChangeShapeType="1"/>
            </p:cNvSpPr>
            <p:nvPr/>
          </p:nvSpPr>
          <p:spPr bwMode="auto">
            <a:xfrm flipH="1">
              <a:off x="960" y="275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43"/>
            <p:cNvSpPr>
              <a:spLocks noChangeShapeType="1"/>
            </p:cNvSpPr>
            <p:nvPr/>
          </p:nvSpPr>
          <p:spPr bwMode="auto">
            <a:xfrm flipH="1">
              <a:off x="2688" y="2373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48"/>
            <p:cNvSpPr txBox="1">
              <a:spLocks noChangeArrowheads="1"/>
            </p:cNvSpPr>
            <p:nvPr/>
          </p:nvSpPr>
          <p:spPr bwMode="auto">
            <a:xfrm flipH="1">
              <a:off x="1536" y="2832"/>
              <a:ext cx="1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3</a:t>
              </a:r>
            </a:p>
          </p:txBody>
        </p:sp>
        <p:sp>
          <p:nvSpPr>
            <p:cNvPr id="18" name="Text Box 49"/>
            <p:cNvSpPr txBox="1">
              <a:spLocks noChangeArrowheads="1"/>
            </p:cNvSpPr>
            <p:nvPr/>
          </p:nvSpPr>
          <p:spPr bwMode="auto">
            <a:xfrm flipH="1">
              <a:off x="3312" y="2844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16</a:t>
              </a:r>
            </a:p>
          </p:txBody>
        </p:sp>
        <p:sp>
          <p:nvSpPr>
            <p:cNvPr id="19" name="Text Box 50"/>
            <p:cNvSpPr txBox="1">
              <a:spLocks noChangeArrowheads="1"/>
            </p:cNvSpPr>
            <p:nvPr/>
          </p:nvSpPr>
          <p:spPr bwMode="auto">
            <a:xfrm flipH="1">
              <a:off x="864" y="285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0</a:t>
              </a:r>
            </a:p>
          </p:txBody>
        </p:sp>
        <p:sp>
          <p:nvSpPr>
            <p:cNvPr id="20" name="Line 52"/>
            <p:cNvSpPr>
              <a:spLocks noChangeShapeType="1"/>
            </p:cNvSpPr>
            <p:nvPr/>
          </p:nvSpPr>
          <p:spPr bwMode="auto">
            <a:xfrm flipH="1">
              <a:off x="3456" y="2373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54"/>
            <p:cNvSpPr>
              <a:spLocks noChangeShapeType="1"/>
            </p:cNvSpPr>
            <p:nvPr/>
          </p:nvSpPr>
          <p:spPr bwMode="auto">
            <a:xfrm flipH="1">
              <a:off x="1632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58"/>
            <p:cNvSpPr>
              <a:spLocks noChangeShapeType="1"/>
            </p:cNvSpPr>
            <p:nvPr/>
          </p:nvSpPr>
          <p:spPr bwMode="auto">
            <a:xfrm flipH="1">
              <a:off x="2688" y="275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63"/>
            <p:cNvSpPr>
              <a:spLocks noChangeShapeType="1"/>
            </p:cNvSpPr>
            <p:nvPr/>
          </p:nvSpPr>
          <p:spPr bwMode="auto">
            <a:xfrm flipH="1">
              <a:off x="3456" y="275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64"/>
            <p:cNvSpPr txBox="1">
              <a:spLocks noChangeArrowheads="1"/>
            </p:cNvSpPr>
            <p:nvPr/>
          </p:nvSpPr>
          <p:spPr bwMode="auto">
            <a:xfrm flipH="1">
              <a:off x="2592" y="2832"/>
              <a:ext cx="1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9</a:t>
              </a:r>
            </a:p>
          </p:txBody>
        </p:sp>
        <p:sp>
          <p:nvSpPr>
            <p:cNvPr id="25" name="Line 69"/>
            <p:cNvSpPr>
              <a:spLocks noChangeShapeType="1"/>
            </p:cNvSpPr>
            <p:nvPr/>
          </p:nvSpPr>
          <p:spPr bwMode="auto">
            <a:xfrm flipH="1">
              <a:off x="1632" y="23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70"/>
            <p:cNvSpPr txBox="1">
              <a:spLocks noChangeArrowheads="1"/>
            </p:cNvSpPr>
            <p:nvPr/>
          </p:nvSpPr>
          <p:spPr bwMode="auto">
            <a:xfrm flipH="1">
              <a:off x="3744" y="2400"/>
              <a:ext cx="2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2</a:t>
              </a:r>
              <a:endParaRPr lang="en-US">
                <a:latin typeface="Helvetica" charset="0"/>
              </a:endParaRPr>
            </a:p>
          </p:txBody>
        </p:sp>
        <p:sp>
          <p:nvSpPr>
            <p:cNvPr id="27" name="Text Box 73"/>
            <p:cNvSpPr txBox="1">
              <a:spLocks noChangeArrowheads="1"/>
            </p:cNvSpPr>
            <p:nvPr/>
          </p:nvSpPr>
          <p:spPr bwMode="auto">
            <a:xfrm flipH="1">
              <a:off x="4320" y="2844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9989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0" y="57862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963613" y="1252538"/>
            <a:ext cx="7723187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Priority Scheduling</a:t>
            </a:r>
            <a:endParaRPr lang="en-US" sz="3200" b="1" dirty="0" smtClean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806450" y="1717675"/>
            <a:ext cx="7713663" cy="45307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A priority number (integer) is associated with each process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The CPU is allocated to the process with the highest priority (smallest integer 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 highest priority)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Preemptive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Non-preemptive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Note that SJF is a priority scheduling where priority is the predicted next CPU burst time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Problem 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 </a:t>
            </a:r>
            <a:r>
              <a:rPr lang="en-US" sz="2400" b="1" dirty="0" smtClean="0">
                <a:solidFill>
                  <a:schemeClr val="tx1"/>
                </a:solidFill>
                <a:sym typeface="Symbol" pitchFamily="18" charset="2"/>
              </a:rPr>
              <a:t>Starvation 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– low priority processes may never execute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Solution  </a:t>
            </a:r>
            <a:r>
              <a:rPr lang="en-US" sz="2400" b="1" dirty="0" smtClean="0">
                <a:solidFill>
                  <a:schemeClr val="tx1"/>
                </a:solidFill>
                <a:sym typeface="Symbol" pitchFamily="18" charset="2"/>
              </a:rPr>
              <a:t>Aging 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– as time progresses increase the priority of the process</a:t>
            </a:r>
          </a:p>
          <a:p>
            <a:pPr algn="just">
              <a:buFont typeface="Monotype Sorts" charset="2"/>
              <a:buNone/>
            </a:pPr>
            <a:endParaRPr lang="en-US" sz="2400" dirty="0" smtClean="0">
              <a:solidFill>
                <a:schemeClr val="tx1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60831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0" y="57862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24200" y="1404218"/>
            <a:ext cx="365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Round Robin (RR)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12800" y="1930400"/>
            <a:ext cx="7702550" cy="393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Each process gets a small unit of CPU time (</a:t>
            </a:r>
            <a:r>
              <a:rPr lang="en-US" sz="2400" i="1" dirty="0" smtClean="0">
                <a:solidFill>
                  <a:schemeClr val="tx1"/>
                </a:solidFill>
              </a:rPr>
              <a:t>time quantum</a:t>
            </a:r>
            <a:r>
              <a:rPr lang="en-US" sz="2400" dirty="0" smtClean="0">
                <a:solidFill>
                  <a:schemeClr val="tx1"/>
                </a:solidFill>
              </a:rPr>
              <a:t>), usually 10-100 milliseconds.  After this time has elapsed, the process is preempted and added to the end of the ready queue.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We can predict wait time: If there are </a:t>
            </a:r>
            <a:r>
              <a:rPr lang="en-US" sz="2400" i="1" dirty="0" smtClean="0">
                <a:solidFill>
                  <a:schemeClr val="tx1"/>
                </a:solidFill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 processes in the ready queue and the time quantum is </a:t>
            </a:r>
            <a:r>
              <a:rPr lang="en-US" sz="2400" i="1" dirty="0" smtClean="0">
                <a:solidFill>
                  <a:schemeClr val="tx1"/>
                </a:solidFill>
              </a:rPr>
              <a:t>q</a:t>
            </a:r>
            <a:r>
              <a:rPr lang="en-US" sz="2400" dirty="0" smtClean="0">
                <a:solidFill>
                  <a:schemeClr val="tx1"/>
                </a:solidFill>
              </a:rPr>
              <a:t>, then each process gets 1/</a:t>
            </a:r>
            <a:r>
              <a:rPr lang="en-US" sz="2400" i="1" dirty="0" smtClean="0">
                <a:solidFill>
                  <a:schemeClr val="tx1"/>
                </a:solidFill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 of the CPU time in chunks of at most </a:t>
            </a:r>
            <a:r>
              <a:rPr lang="en-US" sz="2400" i="1" dirty="0" smtClean="0">
                <a:solidFill>
                  <a:schemeClr val="tx1"/>
                </a:solidFill>
              </a:rPr>
              <a:t>q</a:t>
            </a:r>
            <a:r>
              <a:rPr lang="en-US" sz="2400" dirty="0" smtClean="0">
                <a:solidFill>
                  <a:schemeClr val="tx1"/>
                </a:solidFill>
              </a:rPr>
              <a:t> time units at once.  No process waits more than (</a:t>
            </a:r>
            <a:r>
              <a:rPr lang="en-US" sz="2400" i="1" dirty="0" smtClean="0">
                <a:solidFill>
                  <a:schemeClr val="tx1"/>
                </a:solidFill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-1)</a:t>
            </a:r>
            <a:r>
              <a:rPr lang="en-US" sz="2400" i="1" dirty="0" smtClean="0">
                <a:solidFill>
                  <a:schemeClr val="tx1"/>
                </a:solidFill>
              </a:rPr>
              <a:t>q </a:t>
            </a:r>
            <a:r>
              <a:rPr lang="en-US" sz="2400" dirty="0" smtClean="0">
                <a:solidFill>
                  <a:schemeClr val="tx1"/>
                </a:solidFill>
              </a:rPr>
              <a:t>time units.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Performance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i="1" dirty="0" smtClean="0">
                <a:solidFill>
                  <a:schemeClr val="tx1"/>
                </a:solidFill>
              </a:rPr>
              <a:t>q</a:t>
            </a:r>
            <a:r>
              <a:rPr lang="en-US" sz="2400" dirty="0" smtClean="0">
                <a:solidFill>
                  <a:schemeClr val="tx1"/>
                </a:solidFill>
              </a:rPr>
              <a:t> large 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 FIFO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400" i="1" dirty="0" smtClean="0">
                <a:solidFill>
                  <a:schemeClr val="tx1"/>
                </a:solidFill>
                <a:sym typeface="Symbol" pitchFamily="18" charset="2"/>
              </a:rPr>
              <a:t>q 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small  may hit the context switch wall: </a:t>
            </a:r>
            <a:r>
              <a:rPr lang="en-US" sz="2400" i="1" dirty="0" smtClean="0">
                <a:solidFill>
                  <a:schemeClr val="tx1"/>
                </a:solidFill>
                <a:sym typeface="Symbol" pitchFamily="18" charset="2"/>
              </a:rPr>
              <a:t>q 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must be large with respect to context switch, otherwise overhead is too high</a:t>
            </a:r>
            <a:endParaRPr lang="en-US" sz="2400" dirty="0" smtClean="0">
              <a:solidFill>
                <a:schemeClr val="tx1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7054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0" y="57862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990600"/>
            <a:ext cx="8054975" cy="844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Example of RR with Time Quantum = 4</a:t>
            </a:r>
            <a:endParaRPr lang="en-US" sz="280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27088" y="1511300"/>
            <a:ext cx="7351712" cy="44831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Font typeface="Monotype Sorts" charset="2"/>
              <a:buNone/>
              <a:tabLst>
                <a:tab pos="2222500" algn="ctr"/>
                <a:tab pos="3997325" algn="ctr"/>
              </a:tabLst>
            </a:pPr>
            <a:r>
              <a:rPr lang="en-US" sz="2400" dirty="0" smtClean="0"/>
              <a:t>	</a:t>
            </a:r>
          </a:p>
          <a:p>
            <a:pPr algn="just">
              <a:lnSpc>
                <a:spcPct val="90000"/>
              </a:lnSpc>
              <a:buFont typeface="Monotype Sorts" charset="2"/>
              <a:buNone/>
              <a:tabLst>
                <a:tab pos="2222500" algn="ctr"/>
                <a:tab pos="3997325" algn="ctr"/>
              </a:tabLst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u="sng" dirty="0" smtClean="0">
                <a:solidFill>
                  <a:schemeClr val="tx1"/>
                </a:solidFill>
              </a:rPr>
              <a:t>Process</a:t>
            </a: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u="sng" dirty="0" smtClean="0">
                <a:solidFill>
                  <a:schemeClr val="tx1"/>
                </a:solidFill>
              </a:rPr>
              <a:t>Burst Time</a:t>
            </a:r>
          </a:p>
          <a:p>
            <a:pPr algn="just">
              <a:lnSpc>
                <a:spcPct val="90000"/>
              </a:lnSpc>
              <a:buFont typeface="Monotype Sorts" charset="2"/>
              <a:buNone/>
              <a:tabLst>
                <a:tab pos="2222500" algn="ctr"/>
                <a:tab pos="3997325" algn="ctr"/>
              </a:tabLst>
            </a:pPr>
            <a:r>
              <a:rPr lang="en-US" sz="2400" i="1" dirty="0" smtClean="0">
                <a:solidFill>
                  <a:schemeClr val="tx1"/>
                </a:solidFill>
              </a:rPr>
              <a:t>	P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1	</a:t>
            </a:r>
            <a:r>
              <a:rPr lang="en-US" sz="2400" dirty="0" smtClean="0">
                <a:solidFill>
                  <a:schemeClr val="tx1"/>
                </a:solidFill>
              </a:rPr>
              <a:t>24</a:t>
            </a:r>
          </a:p>
          <a:p>
            <a:pPr algn="just">
              <a:lnSpc>
                <a:spcPct val="90000"/>
              </a:lnSpc>
              <a:buFont typeface="Monotype Sorts" charset="2"/>
              <a:buNone/>
              <a:tabLst>
                <a:tab pos="2222500" algn="ctr"/>
                <a:tab pos="3997325" algn="ctr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2	  </a:t>
            </a:r>
            <a:r>
              <a:rPr lang="en-US" sz="2400" dirty="0" smtClean="0">
                <a:solidFill>
                  <a:schemeClr val="tx1"/>
                </a:solidFill>
              </a:rPr>
              <a:t>3</a:t>
            </a:r>
          </a:p>
          <a:p>
            <a:pPr algn="just">
              <a:lnSpc>
                <a:spcPct val="90000"/>
              </a:lnSpc>
              <a:buFont typeface="Monotype Sorts" charset="2"/>
              <a:buNone/>
              <a:tabLst>
                <a:tab pos="2222500" algn="ctr"/>
                <a:tab pos="3997325" algn="ctr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	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3	</a:t>
            </a:r>
            <a:r>
              <a:rPr lang="en-US" sz="2400" dirty="0" smtClean="0">
                <a:solidFill>
                  <a:schemeClr val="tx1"/>
                </a:solidFill>
              </a:rPr>
              <a:t>3</a:t>
            </a:r>
          </a:p>
          <a:p>
            <a:pPr algn="just">
              <a:lnSpc>
                <a:spcPct val="90000"/>
              </a:lnSpc>
              <a:buFont typeface="Monotype Sorts" charset="2"/>
              <a:buNone/>
              <a:tabLst>
                <a:tab pos="2222500" algn="ctr"/>
                <a:tab pos="3997325" algn="ctr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		</a:t>
            </a:r>
          </a:p>
          <a:p>
            <a:pPr algn="l">
              <a:lnSpc>
                <a:spcPct val="90000"/>
              </a:lnSpc>
              <a:tabLst>
                <a:tab pos="2222500" algn="ctr"/>
                <a:tab pos="3997325" algn="ctr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The Gantt chart is: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  <a:tabLst>
                <a:tab pos="2222500" algn="ctr"/>
                <a:tab pos="3997325" algn="ctr"/>
              </a:tabLst>
            </a:pPr>
            <a:r>
              <a:rPr lang="en-US" sz="2200" dirty="0" smtClean="0">
                <a:solidFill>
                  <a:schemeClr val="tx1"/>
                </a:solidFill>
              </a:rPr>
              <a:t>Typically, higher average turnaround than SJF, but better </a:t>
            </a:r>
            <a:r>
              <a:rPr lang="en-US" sz="2200" i="1" dirty="0" smtClean="0">
                <a:solidFill>
                  <a:schemeClr val="tx1"/>
                </a:solidFill>
              </a:rPr>
              <a:t>response.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1666875" y="4116388"/>
            <a:ext cx="4810125" cy="989012"/>
            <a:chOff x="1056" y="2640"/>
            <a:chExt cx="3030" cy="623"/>
          </a:xfrm>
        </p:grpSpPr>
        <p:grpSp>
          <p:nvGrpSpPr>
            <p:cNvPr id="11" name="Group 14"/>
            <p:cNvGrpSpPr>
              <a:grpSpLocks/>
            </p:cNvGrpSpPr>
            <p:nvPr/>
          </p:nvGrpSpPr>
          <p:grpSpPr bwMode="auto">
            <a:xfrm>
              <a:off x="1152" y="2640"/>
              <a:ext cx="2842" cy="384"/>
              <a:chOff x="1152" y="2736"/>
              <a:chExt cx="2304" cy="288"/>
            </a:xfrm>
          </p:grpSpPr>
          <p:sp>
            <p:nvSpPr>
              <p:cNvPr id="21" name="Rectangle 4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Helvetica" charset="0"/>
                  </a:rPr>
                  <a:t>P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22" name="Rectangle 5"/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Helvetica" charset="0"/>
                  </a:rPr>
                  <a:t>P</a:t>
                </a:r>
                <a:r>
                  <a:rPr lang="en-US" baseline="-25000">
                    <a:latin typeface="Helvetica" charset="0"/>
                  </a:rPr>
                  <a:t>2</a:t>
                </a:r>
              </a:p>
            </p:txBody>
          </p:sp>
          <p:sp>
            <p:nvSpPr>
              <p:cNvPr id="23" name="Rectangle 6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Helvetica" charset="0"/>
                  </a:rPr>
                  <a:t>P</a:t>
                </a:r>
                <a:r>
                  <a:rPr lang="en-US" baseline="-25000">
                    <a:latin typeface="Helvetica" charset="0"/>
                  </a:rPr>
                  <a:t>3</a:t>
                </a:r>
              </a:p>
            </p:txBody>
          </p:sp>
          <p:sp>
            <p:nvSpPr>
              <p:cNvPr id="24" name="Rectangle 7"/>
              <p:cNvSpPr>
                <a:spLocks noChangeArrowheads="1"/>
              </p:cNvSpPr>
              <p:nvPr/>
            </p:nvSpPr>
            <p:spPr bwMode="auto">
              <a:xfrm>
                <a:off x="2016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Helvetica" charset="0"/>
                  </a:rPr>
                  <a:t>P</a:t>
                </a:r>
                <a:r>
                  <a:rPr lang="en-US" baseline="-25000">
                    <a:latin typeface="Helvetica" charset="0"/>
                  </a:rPr>
                  <a:t>1</a:t>
                </a:r>
              </a:p>
            </p:txBody>
          </p:sp>
          <p:sp>
            <p:nvSpPr>
              <p:cNvPr id="25" name="Rectangle 8"/>
              <p:cNvSpPr>
                <a:spLocks noChangeArrowheads="1"/>
              </p:cNvSpPr>
              <p:nvPr/>
            </p:nvSpPr>
            <p:spPr bwMode="auto">
              <a:xfrm>
                <a:off x="2304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Helvetica" charset="0"/>
                  </a:rPr>
                  <a:t>P</a:t>
                </a:r>
                <a:r>
                  <a:rPr lang="en-US" baseline="-25000">
                    <a:latin typeface="Helvetica" charset="0"/>
                  </a:rPr>
                  <a:t>1</a:t>
                </a:r>
              </a:p>
            </p:txBody>
          </p:sp>
          <p:sp>
            <p:nvSpPr>
              <p:cNvPr id="26" name="Rectangle 9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Helvetica" charset="0"/>
                  </a:rPr>
                  <a:t>P</a:t>
                </a:r>
                <a:r>
                  <a:rPr lang="en-US" baseline="-25000">
                    <a:latin typeface="Helvetica" charset="0"/>
                  </a:rPr>
                  <a:t>1</a:t>
                </a:r>
              </a:p>
            </p:txBody>
          </p:sp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2880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Helvetica" charset="0"/>
                  </a:rPr>
                  <a:t>P</a:t>
                </a:r>
                <a:r>
                  <a:rPr lang="en-US" baseline="-25000">
                    <a:latin typeface="Helvetica" charset="0"/>
                  </a:rPr>
                  <a:t>1</a:t>
                </a:r>
              </a:p>
            </p:txBody>
          </p:sp>
          <p:sp>
            <p:nvSpPr>
              <p:cNvPr id="28" name="Rectangle 11"/>
              <p:cNvSpPr>
                <a:spLocks noChangeArrowheads="1"/>
              </p:cNvSpPr>
              <p:nvPr/>
            </p:nvSpPr>
            <p:spPr bwMode="auto">
              <a:xfrm>
                <a:off x="3168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Helvetica" charset="0"/>
                  </a:rPr>
                  <a:t>P</a:t>
                </a:r>
                <a:r>
                  <a:rPr lang="en-US" baseline="-25000">
                    <a:latin typeface="Helvetica" charset="0"/>
                  </a:rPr>
                  <a:t>1</a:t>
                </a:r>
              </a:p>
            </p:txBody>
          </p:sp>
        </p:grp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1056" y="302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0</a:t>
              </a:r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1386" y="3030"/>
              <a:ext cx="1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4</a:t>
              </a:r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1770" y="3030"/>
              <a:ext cx="1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latin typeface="Helvetica" charset="0"/>
                </a:rPr>
                <a:t>7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2068" y="3024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latin typeface="Helvetica" charset="0"/>
                </a:rPr>
                <a:t>10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2456" y="3024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14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2792" y="3024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18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3088" y="3024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22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3472" y="3024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26</a:t>
              </a:r>
            </a:p>
          </p:txBody>
        </p: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3808" y="3024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30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46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0" y="57862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03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0" y="57862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1404218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Turnaround Time Varies With </a:t>
            </a:r>
            <a:r>
              <a:rPr lang="en-US" sz="2400" dirty="0" smtClean="0"/>
              <a:t>The </a:t>
            </a:r>
            <a:r>
              <a:rPr lang="en-US" sz="2400" dirty="0"/>
              <a:t>Time Quantum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388" y="2201863"/>
            <a:ext cx="5005387" cy="412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997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6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0400" y="1447800"/>
            <a:ext cx="411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Basic Concepts</a:t>
            </a:r>
            <a:endParaRPr lang="en-US" sz="320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66800" y="2551836"/>
            <a:ext cx="762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Maximum CPU utilization obtained </a:t>
            </a:r>
            <a:r>
              <a:rPr lang="en-US" sz="2400" dirty="0" smtClean="0"/>
              <a:t>with multiprogramming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CPU–I/O Burst Cycle – Process execution consists of a </a:t>
            </a:r>
            <a:r>
              <a:rPr lang="en-US" sz="2400" i="1" dirty="0" smtClean="0"/>
              <a:t>cycle</a:t>
            </a:r>
            <a:r>
              <a:rPr lang="en-US" sz="2400" dirty="0" smtClean="0"/>
              <a:t> of CPU execution and I/O wait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CPU burst </a:t>
            </a:r>
            <a:r>
              <a:rPr lang="en-US" sz="2400" dirty="0" smtClean="0"/>
              <a:t>distribution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57100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76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24600" y="57862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05000" y="1381780"/>
            <a:ext cx="563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Histogram of CPU-burst Times</a:t>
            </a: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909763"/>
            <a:ext cx="5721350" cy="380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44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57862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3" y="1287463"/>
            <a:ext cx="2744787" cy="503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800600" y="2895600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Alternating Sequence of CPU and </a:t>
            </a:r>
            <a:br>
              <a:rPr lang="en-US" sz="2400" dirty="0" smtClean="0"/>
            </a:br>
            <a:r>
              <a:rPr lang="en-US" sz="2400" dirty="0" smtClean="0"/>
              <a:t>I/O Bursts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9268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2200" y="57862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38200" y="1404938"/>
            <a:ext cx="7848600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/>
              <a:t>CPU Scheduler</a:t>
            </a:r>
            <a:endParaRPr lang="en-US" b="1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06450" y="2022475"/>
            <a:ext cx="7675563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Selects from among the processes in memory that are ready to execute, and allocates the CPU to one of them.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CPU scheduling decisions may take place when a process:</a:t>
            </a:r>
          </a:p>
          <a:p>
            <a:pPr marL="800100" lvl="1" indent="-342900" algn="just">
              <a:buFont typeface="Monotype Sorts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1.	Switches from running to waiting state</a:t>
            </a:r>
          </a:p>
          <a:p>
            <a:pPr marL="800100" lvl="1" indent="-342900" algn="just">
              <a:buFont typeface="Monotype Sorts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2.	Switches from running to ready state</a:t>
            </a:r>
          </a:p>
          <a:p>
            <a:pPr marL="800100" lvl="1" indent="-342900" algn="just">
              <a:buFont typeface="Monotype Sorts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3.	Switches from waiting to ready</a:t>
            </a:r>
          </a:p>
          <a:p>
            <a:pPr marL="800100" lvl="1" indent="-342900" algn="just">
              <a:buFont typeface="Monotype Sorts" charset="2"/>
              <a:buAutoNum type="arabicPeriod" startAt="4"/>
            </a:pPr>
            <a:r>
              <a:rPr lang="en-US" sz="2000" dirty="0" smtClean="0">
                <a:solidFill>
                  <a:schemeClr val="tx1"/>
                </a:solidFill>
              </a:rPr>
              <a:t>Terminates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Scheduling under 1 and 4 is </a:t>
            </a:r>
            <a:r>
              <a:rPr lang="en-US" sz="2000" b="1" dirty="0" smtClean="0">
                <a:solidFill>
                  <a:schemeClr val="tx1"/>
                </a:solidFill>
              </a:rPr>
              <a:t>non-preemptive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All other scheduling is </a:t>
            </a:r>
            <a:r>
              <a:rPr lang="en-US" sz="2000" b="1" dirty="0" smtClean="0">
                <a:solidFill>
                  <a:schemeClr val="tx1"/>
                </a:solidFill>
              </a:rPr>
              <a:t>preemptive – implications for data sharing between threads/processes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397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24600" y="57862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38200" y="1176338"/>
            <a:ext cx="8229600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Dispatcher</a:t>
            </a:r>
            <a:endParaRPr lang="en-US" b="1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27088" y="1689100"/>
            <a:ext cx="7731125" cy="4483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Dispatcher module gives control of the CPU to the process selected by the scheduler; this involves: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switching context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switching to user mode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jumping to the proper location in the user program to restart that program</a:t>
            </a:r>
          </a:p>
          <a:p>
            <a:pPr algn="just"/>
            <a:r>
              <a:rPr lang="en-US" sz="2800" b="1" dirty="0" smtClean="0">
                <a:solidFill>
                  <a:schemeClr val="tx1"/>
                </a:solidFill>
              </a:rPr>
              <a:t>Dispatch latency </a:t>
            </a:r>
            <a:r>
              <a:rPr lang="en-US" sz="2800" dirty="0" smtClean="0">
                <a:solidFill>
                  <a:schemeClr val="tx1"/>
                </a:solidFill>
              </a:rPr>
              <a:t>– time it takes for the dispatcher to stop one process and start another running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036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24600" y="57100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90600" y="1176338"/>
            <a:ext cx="7696200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Scheduling Criteria</a:t>
            </a:r>
            <a:endParaRPr lang="en-US" b="1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19150" y="1898650"/>
            <a:ext cx="7637463" cy="4959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200" b="1" dirty="0" smtClean="0">
                <a:solidFill>
                  <a:schemeClr val="tx1"/>
                </a:solidFill>
              </a:rPr>
              <a:t>CPU utilization </a:t>
            </a:r>
            <a:r>
              <a:rPr lang="en-US" sz="2200" dirty="0" smtClean="0">
                <a:solidFill>
                  <a:schemeClr val="tx1"/>
                </a:solidFill>
              </a:rPr>
              <a:t>– keep the CPU as busy as possible</a:t>
            </a:r>
          </a:p>
          <a:p>
            <a:pPr algn="just"/>
            <a:r>
              <a:rPr lang="en-US" sz="2200" b="1" dirty="0" smtClean="0">
                <a:solidFill>
                  <a:schemeClr val="tx1"/>
                </a:solidFill>
              </a:rPr>
              <a:t>Throughput</a:t>
            </a:r>
            <a:r>
              <a:rPr lang="en-US" sz="2200" dirty="0" smtClean="0">
                <a:solidFill>
                  <a:schemeClr val="tx1"/>
                </a:solidFill>
              </a:rPr>
              <a:t> – # of processes that complete their execution per time unit</a:t>
            </a:r>
          </a:p>
          <a:p>
            <a:pPr algn="just"/>
            <a:r>
              <a:rPr lang="en-US" sz="2200" b="1" dirty="0" smtClean="0">
                <a:solidFill>
                  <a:schemeClr val="tx1"/>
                </a:solidFill>
              </a:rPr>
              <a:t>Turnaround time </a:t>
            </a:r>
            <a:r>
              <a:rPr lang="en-US" sz="2200" dirty="0" smtClean="0">
                <a:solidFill>
                  <a:schemeClr val="tx1"/>
                </a:solidFill>
              </a:rPr>
              <a:t>– amount of time to execute a particular process</a:t>
            </a:r>
          </a:p>
          <a:p>
            <a:pPr algn="just"/>
            <a:r>
              <a:rPr lang="en-US" sz="2200" b="1" dirty="0" smtClean="0">
                <a:solidFill>
                  <a:schemeClr val="tx1"/>
                </a:solidFill>
              </a:rPr>
              <a:t>Waiting time </a:t>
            </a:r>
            <a:r>
              <a:rPr lang="en-US" sz="2200" dirty="0" smtClean="0">
                <a:solidFill>
                  <a:schemeClr val="tx1"/>
                </a:solidFill>
              </a:rPr>
              <a:t>– amount of time a process has been waiting in the ready queue</a:t>
            </a:r>
          </a:p>
          <a:p>
            <a:pPr algn="just"/>
            <a:r>
              <a:rPr lang="en-US" sz="2200" b="1" dirty="0" smtClean="0">
                <a:solidFill>
                  <a:schemeClr val="tx1"/>
                </a:solidFill>
              </a:rPr>
              <a:t>Response time </a:t>
            </a:r>
            <a:r>
              <a:rPr lang="en-US" sz="2200" dirty="0" smtClean="0">
                <a:solidFill>
                  <a:schemeClr val="tx1"/>
                </a:solidFill>
              </a:rPr>
              <a:t>– amount of time it takes from when a request was submitted until the first response is produced, not output  (for time-sharing environment)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773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24600" y="57100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90600" y="1633538"/>
            <a:ext cx="7696200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Scheduling Algorithm Optimization Criteria</a:t>
            </a:r>
            <a:endParaRPr lang="en-US" sz="2800" b="1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27088" y="2471738"/>
            <a:ext cx="7351712" cy="3167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itchFamily="2" charset="2"/>
              <a:buChar char="Ø"/>
            </a:pPr>
            <a:r>
              <a:rPr lang="en-US" sz="2400" smtClean="0">
                <a:solidFill>
                  <a:schemeClr val="tx1"/>
                </a:solidFill>
              </a:rPr>
              <a:t>Max CPU utilization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400" smtClean="0">
                <a:solidFill>
                  <a:schemeClr val="tx1"/>
                </a:solidFill>
              </a:rPr>
              <a:t>Max throughput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400" smtClean="0">
                <a:solidFill>
                  <a:schemeClr val="tx1"/>
                </a:solidFill>
              </a:rPr>
              <a:t>Min turnaround time 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400" smtClean="0">
                <a:solidFill>
                  <a:schemeClr val="tx1"/>
                </a:solidFill>
              </a:rPr>
              <a:t>Min waiting time 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400" smtClean="0">
                <a:solidFill>
                  <a:schemeClr val="tx1"/>
                </a:solidFill>
              </a:rPr>
              <a:t>Min response time</a:t>
            </a:r>
            <a:endParaRPr lang="en-US" sz="2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156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0" y="57862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0" y="1396425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First-Come, First-Served (FCFS) Scheduling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57238" y="1905000"/>
            <a:ext cx="7566025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Monotype Sorts" charset="2"/>
              <a:buNone/>
              <a:tabLst>
                <a:tab pos="3032125" algn="ctr"/>
                <a:tab pos="4635500" algn="ctr"/>
              </a:tabLst>
            </a:pPr>
            <a:r>
              <a:rPr lang="en-US" sz="1600" dirty="0" smtClean="0"/>
              <a:t>	</a:t>
            </a:r>
            <a:r>
              <a:rPr lang="en-US" sz="2400" u="sng" dirty="0" smtClean="0">
                <a:solidFill>
                  <a:schemeClr val="tx1"/>
                </a:solidFill>
              </a:rPr>
              <a:t>Process</a:t>
            </a: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u="sng" dirty="0" smtClean="0">
                <a:solidFill>
                  <a:schemeClr val="tx1"/>
                </a:solidFill>
              </a:rPr>
              <a:t>Burst Time	</a:t>
            </a:r>
          </a:p>
          <a:p>
            <a:pPr algn="l">
              <a:lnSpc>
                <a:spcPct val="90000"/>
              </a:lnSpc>
              <a:buFont typeface="Monotype Sorts" charset="2"/>
              <a:buNone/>
              <a:tabLst>
                <a:tab pos="3032125" algn="ctr"/>
                <a:tab pos="4635500" algn="ctr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	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	24</a:t>
            </a:r>
          </a:p>
          <a:p>
            <a:pPr algn="l">
              <a:lnSpc>
                <a:spcPct val="90000"/>
              </a:lnSpc>
              <a:buFont typeface="Monotype Sorts" charset="2"/>
              <a:buNone/>
              <a:tabLst>
                <a:tab pos="3032125" algn="ctr"/>
                <a:tab pos="4635500" algn="ctr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	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	3</a:t>
            </a:r>
          </a:p>
          <a:p>
            <a:pPr algn="l">
              <a:lnSpc>
                <a:spcPct val="90000"/>
              </a:lnSpc>
              <a:buFont typeface="Monotype Sorts" charset="2"/>
              <a:buNone/>
              <a:tabLst>
                <a:tab pos="3032125" algn="ctr"/>
                <a:tab pos="4635500" algn="ctr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	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3	 </a:t>
            </a:r>
            <a:r>
              <a:rPr lang="en-US" sz="2400" dirty="0" smtClean="0">
                <a:solidFill>
                  <a:schemeClr val="tx1"/>
                </a:solidFill>
              </a:rPr>
              <a:t>3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90000"/>
              </a:lnSpc>
              <a:tabLst>
                <a:tab pos="3032125" algn="ctr"/>
                <a:tab pos="4635500" algn="ctr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Suppose that the processes arrive in the order: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,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,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3  </a:t>
            </a:r>
            <a:br>
              <a:rPr lang="en-US" sz="2400" i="1" baseline="-250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The Gantt Chart for the schedule is: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buFont typeface="Monotype Sorts" charset="2"/>
              <a:buNone/>
              <a:tabLst>
                <a:tab pos="3032125" algn="ctr"/>
                <a:tab pos="4635500" algn="ctr"/>
              </a:tabLst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tabLst>
                <a:tab pos="3032125" algn="ctr"/>
                <a:tab pos="4635500" algn="ctr"/>
              </a:tabLst>
            </a:pPr>
            <a:r>
              <a:rPr lang="en-US" sz="2800" dirty="0" smtClean="0">
                <a:solidFill>
                  <a:schemeClr val="tx1"/>
                </a:solidFill>
              </a:rPr>
              <a:t>Waiting time for </a:t>
            </a:r>
            <a:r>
              <a:rPr lang="en-US" sz="2800" i="1" dirty="0" smtClean="0">
                <a:solidFill>
                  <a:schemeClr val="tx1"/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 = 0; </a:t>
            </a:r>
            <a:r>
              <a:rPr lang="en-US" sz="2800" i="1" dirty="0" smtClean="0">
                <a:solidFill>
                  <a:schemeClr val="tx1"/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  = 24; </a:t>
            </a:r>
            <a:r>
              <a:rPr lang="en-US" sz="2800" i="1" dirty="0" smtClean="0">
                <a:solidFill>
                  <a:schemeClr val="tx1"/>
                </a:solidFill>
              </a:rPr>
              <a:t>P</a:t>
            </a:r>
            <a:r>
              <a:rPr lang="en-US" sz="2800" i="1" baseline="-25000" dirty="0" smtClean="0">
                <a:solidFill>
                  <a:schemeClr val="tx1"/>
                </a:solidFill>
              </a:rPr>
              <a:t>3 </a:t>
            </a:r>
            <a:r>
              <a:rPr lang="en-US" sz="2800" dirty="0" smtClean="0">
                <a:solidFill>
                  <a:schemeClr val="tx1"/>
                </a:solidFill>
              </a:rPr>
              <a:t>= 27</a:t>
            </a:r>
          </a:p>
          <a:p>
            <a:pPr algn="l">
              <a:lnSpc>
                <a:spcPct val="90000"/>
              </a:lnSpc>
              <a:tabLst>
                <a:tab pos="3032125" algn="ctr"/>
                <a:tab pos="4635500" algn="ctr"/>
              </a:tabLst>
            </a:pPr>
            <a:r>
              <a:rPr lang="en-US" sz="2800" dirty="0" smtClean="0">
                <a:solidFill>
                  <a:schemeClr val="tx1"/>
                </a:solidFill>
              </a:rPr>
              <a:t>Average waiting time:  (0 + 24 + 27)/3 = 17</a:t>
            </a:r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9" name="Group 18"/>
          <p:cNvGrpSpPr>
            <a:grpSpLocks/>
          </p:cNvGrpSpPr>
          <p:nvPr/>
        </p:nvGrpSpPr>
        <p:grpSpPr bwMode="auto">
          <a:xfrm>
            <a:off x="1524000" y="3886201"/>
            <a:ext cx="5556250" cy="945356"/>
            <a:chOff x="856" y="2688"/>
            <a:chExt cx="3500" cy="711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960" y="2688"/>
              <a:ext cx="33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1776" y="2736"/>
              <a:ext cx="2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1</a:t>
              </a:r>
              <a:endParaRPr lang="en-US">
                <a:latin typeface="Helvetica" charset="0"/>
              </a:endParaRP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3264" y="2736"/>
              <a:ext cx="2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2</a:t>
              </a:r>
              <a:endParaRPr lang="en-US">
                <a:latin typeface="Helvetica" charset="0"/>
              </a:endParaRPr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3840" y="2736"/>
              <a:ext cx="2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P</a:t>
              </a:r>
              <a:r>
                <a:rPr lang="en-US" baseline="-25000">
                  <a:latin typeface="Helvetica" charset="0"/>
                </a:rPr>
                <a:t>3</a:t>
              </a:r>
              <a:endParaRPr lang="en-US">
                <a:latin typeface="Helvetica" charset="0"/>
              </a:endParaRPr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960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427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3072" y="26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3648" y="26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307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3648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2928" y="3168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24</a:t>
              </a: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3504" y="3168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27</a:t>
              </a:r>
            </a:p>
          </p:txBody>
        </p:sp>
        <p:sp>
          <p:nvSpPr>
            <p:cNvPr id="22" name="Text Box 16"/>
            <p:cNvSpPr txBox="1">
              <a:spLocks noChangeArrowheads="1"/>
            </p:cNvSpPr>
            <p:nvPr/>
          </p:nvSpPr>
          <p:spPr bwMode="auto">
            <a:xfrm>
              <a:off x="4080" y="3168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30</a:t>
              </a:r>
            </a:p>
          </p:txBody>
        </p:sp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856" y="316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latin typeface="Helvetica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9318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831</Words>
  <Application>Microsoft Office PowerPoint</Application>
  <PresentationFormat>On-screen Show (4:3)</PresentationFormat>
  <Paragraphs>201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CPU Scheduling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 Scheduling</dc:title>
  <dc:creator>cs</dc:creator>
  <cp:lastModifiedBy>cs</cp:lastModifiedBy>
  <cp:revision>6</cp:revision>
  <dcterms:created xsi:type="dcterms:W3CDTF">2023-02-23T05:27:49Z</dcterms:created>
  <dcterms:modified xsi:type="dcterms:W3CDTF">2023-02-23T06:24:40Z</dcterms:modified>
</cp:coreProperties>
</file>