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0" r:id="rId2"/>
    <p:sldId id="276" r:id="rId3"/>
    <p:sldId id="277" r:id="rId4"/>
    <p:sldId id="278" r:id="rId5"/>
    <p:sldId id="279" r:id="rId6"/>
    <p:sldId id="280" r:id="rId7"/>
    <p:sldId id="281" r:id="rId8"/>
    <p:sldId id="282" r:id="rId9"/>
    <p:sldId id="283" r:id="rId10"/>
    <p:sldId id="284" r:id="rId11"/>
    <p:sldId id="285" r:id="rId12"/>
    <p:sldId id="286" r:id="rId13"/>
    <p:sldId id="287" r:id="rId14"/>
    <p:sldId id="288" r:id="rId15"/>
    <p:sldId id="289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EA2B4-6E5D-4147-B0D5-62AF34B8ED30}" type="datetimeFigureOut">
              <a:rPr lang="en-GB" smtClean="0"/>
              <a:t>23/02/2023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610AC-F89D-4FE4-835B-6E8D583E66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87795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EA2B4-6E5D-4147-B0D5-62AF34B8ED30}" type="datetimeFigureOut">
              <a:rPr lang="en-GB" smtClean="0"/>
              <a:t>23/02/2023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610AC-F89D-4FE4-835B-6E8D583E66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79249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EA2B4-6E5D-4147-B0D5-62AF34B8ED30}" type="datetimeFigureOut">
              <a:rPr lang="en-GB" smtClean="0"/>
              <a:t>23/02/2023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610AC-F89D-4FE4-835B-6E8D583E66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33681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EA2B4-6E5D-4147-B0D5-62AF34B8ED30}" type="datetimeFigureOut">
              <a:rPr lang="en-GB" smtClean="0"/>
              <a:t>23/02/2023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610AC-F89D-4FE4-835B-6E8D583E66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83575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EA2B4-6E5D-4147-B0D5-62AF34B8ED30}" type="datetimeFigureOut">
              <a:rPr lang="en-GB" smtClean="0"/>
              <a:t>23/02/2023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610AC-F89D-4FE4-835B-6E8D583E66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34664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EA2B4-6E5D-4147-B0D5-62AF34B8ED30}" type="datetimeFigureOut">
              <a:rPr lang="en-GB" smtClean="0"/>
              <a:t>23/02/2023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610AC-F89D-4FE4-835B-6E8D583E66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94813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EA2B4-6E5D-4147-B0D5-62AF34B8ED30}" type="datetimeFigureOut">
              <a:rPr lang="en-GB" smtClean="0"/>
              <a:t>23/02/2023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610AC-F89D-4FE4-835B-6E8D583E66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75978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EA2B4-6E5D-4147-B0D5-62AF34B8ED30}" type="datetimeFigureOut">
              <a:rPr lang="en-GB" smtClean="0"/>
              <a:t>23/02/2023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610AC-F89D-4FE4-835B-6E8D583E66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6513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EA2B4-6E5D-4147-B0D5-62AF34B8ED30}" type="datetimeFigureOut">
              <a:rPr lang="en-GB" smtClean="0"/>
              <a:t>23/02/2023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610AC-F89D-4FE4-835B-6E8D583E66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09911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EA2B4-6E5D-4147-B0D5-62AF34B8ED30}" type="datetimeFigureOut">
              <a:rPr lang="en-GB" smtClean="0"/>
              <a:t>23/02/2023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610AC-F89D-4FE4-835B-6E8D583E66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60505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EA2B4-6E5D-4147-B0D5-62AF34B8ED30}" type="datetimeFigureOut">
              <a:rPr lang="en-GB" smtClean="0"/>
              <a:t>23/02/2023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610AC-F89D-4FE4-835B-6E8D583E66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92264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2EA2B4-6E5D-4147-B0D5-62AF34B8ED30}" type="datetimeFigureOut">
              <a:rPr lang="en-GB" smtClean="0"/>
              <a:t>23/02/2023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5610AC-F89D-4FE4-835B-6E8D583E66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14384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2207266"/>
            <a:ext cx="914400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b="1" cap="none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Eshan</a:t>
            </a:r>
            <a:r>
              <a:rPr lang="en-US" sz="36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College of Engineering</a:t>
            </a:r>
            <a:endParaRPr lang="en-US" sz="36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07530" y="1124744"/>
            <a:ext cx="2176469" cy="1082523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1560124" y="2744829"/>
            <a:ext cx="6023764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Department of Mechanical Engineering</a:t>
            </a:r>
            <a:endParaRPr lang="en-US" sz="2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714587" y="3917694"/>
            <a:ext cx="3821366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r"/>
            <a:r>
              <a:rPr lang="en-US" sz="36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Presented by</a:t>
            </a:r>
          </a:p>
          <a:p>
            <a:pPr algn="r"/>
            <a:r>
              <a:rPr lang="en-US" sz="3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Mr. </a:t>
            </a:r>
            <a:r>
              <a:rPr lang="en-US" sz="36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Rajan</a:t>
            </a:r>
            <a:r>
              <a:rPr lang="en-US" sz="3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 </a:t>
            </a:r>
            <a:r>
              <a:rPr lang="en-US" sz="36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Khare</a:t>
            </a:r>
            <a:endParaRPr lang="en-US" sz="3600" b="1" cap="none" spc="0" dirty="0" smtClean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  <a:p>
            <a:pPr algn="r"/>
            <a:r>
              <a:rPr lang="en-US" sz="36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Assistant Professor</a:t>
            </a:r>
            <a:endParaRPr lang="en-US" sz="36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848342" y="3132921"/>
            <a:ext cx="544732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5400" b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AUTOCAD </a:t>
            </a:r>
            <a:r>
              <a:rPr lang="en-US" sz="5400" b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Basic-III</a:t>
            </a:r>
            <a:endParaRPr lang="en-US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20986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41418" y="380366"/>
            <a:ext cx="4433047" cy="735458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755139">
              <a:lnSpc>
                <a:spcPct val="100000"/>
              </a:lnSpc>
              <a:spcBef>
                <a:spcPts val="95"/>
              </a:spcBef>
            </a:pPr>
            <a:r>
              <a:rPr sz="1550" b="1" spc="10" dirty="0">
                <a:latin typeface="Arial"/>
                <a:cs typeface="Arial"/>
              </a:rPr>
              <a:t>AutoCAD </a:t>
            </a:r>
            <a:r>
              <a:rPr sz="1550" b="1" spc="5" dirty="0">
                <a:latin typeface="Arial"/>
                <a:cs typeface="Arial"/>
              </a:rPr>
              <a:t>2D</a:t>
            </a:r>
            <a:r>
              <a:rPr sz="1550" b="1" spc="-20" dirty="0">
                <a:latin typeface="Arial"/>
                <a:cs typeface="Arial"/>
              </a:rPr>
              <a:t> </a:t>
            </a:r>
            <a:r>
              <a:rPr sz="1550" b="1" spc="15" dirty="0">
                <a:latin typeface="Arial"/>
                <a:cs typeface="Arial"/>
              </a:rPr>
              <a:t>Tutorial</a:t>
            </a:r>
            <a:endParaRPr sz="15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3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800" b="1" spc="-20" dirty="0">
                <a:latin typeface="Arial"/>
                <a:cs typeface="Arial"/>
              </a:rPr>
              <a:t>Linear </a:t>
            </a:r>
            <a:r>
              <a:rPr sz="1800" b="1" spc="-5" dirty="0">
                <a:latin typeface="Arial"/>
                <a:cs typeface="Arial"/>
              </a:rPr>
              <a:t>Dimensions</a:t>
            </a:r>
            <a:r>
              <a:rPr sz="1800" b="1" spc="-80" dirty="0">
                <a:latin typeface="Arial"/>
                <a:cs typeface="Arial"/>
              </a:rPr>
              <a:t> </a:t>
            </a:r>
            <a:r>
              <a:rPr sz="1800" b="1" spc="-20" dirty="0">
                <a:latin typeface="Arial"/>
                <a:cs typeface="Arial"/>
              </a:rPr>
              <a:t>26.1</a:t>
            </a:r>
            <a:endParaRPr sz="18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879301" y="970708"/>
            <a:ext cx="1145241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93065" algn="l"/>
              </a:tabLst>
            </a:pPr>
            <a:r>
              <a:rPr sz="1200" spc="-10" dirty="0">
                <a:latin typeface="Arial"/>
                <a:cs typeface="Arial"/>
              </a:rPr>
              <a:t>1</a:t>
            </a:r>
            <a:r>
              <a:rPr sz="1200" spc="-250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.</a:t>
            </a:r>
            <a:r>
              <a:rPr sz="1200" dirty="0">
                <a:latin typeface="Arial"/>
                <a:cs typeface="Arial"/>
              </a:rPr>
              <a:t>	</a:t>
            </a:r>
            <a:r>
              <a:rPr sz="1200" b="1" spc="5" dirty="0">
                <a:latin typeface="Arial"/>
                <a:cs typeface="Arial"/>
              </a:rPr>
              <a:t>Choo</a:t>
            </a:r>
            <a:r>
              <a:rPr sz="1200" b="1" spc="-5" dirty="0">
                <a:latin typeface="Arial"/>
                <a:cs typeface="Arial"/>
              </a:rPr>
              <a:t>s</a:t>
            </a:r>
            <a:r>
              <a:rPr sz="1200" b="1" spc="20" dirty="0">
                <a:latin typeface="Arial"/>
                <a:cs typeface="Arial"/>
              </a:rPr>
              <a:t>e</a:t>
            </a:r>
            <a:endParaRPr sz="12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485777" y="916951"/>
            <a:ext cx="3762188" cy="830997"/>
          </a:xfrm>
          <a:prstGeom prst="rect">
            <a:avLst/>
          </a:prstGeom>
        </p:spPr>
        <p:txBody>
          <a:bodyPr vert="horz" wrap="square" lIns="0" tIns="965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60"/>
              </a:spcBef>
            </a:pPr>
            <a:r>
              <a:rPr sz="1200" spc="-35" dirty="0">
                <a:latin typeface="Arial"/>
                <a:cs typeface="Arial"/>
              </a:rPr>
              <a:t>Dimension,</a:t>
            </a:r>
            <a:r>
              <a:rPr sz="1200" spc="-55" dirty="0">
                <a:latin typeface="Arial"/>
                <a:cs typeface="Arial"/>
              </a:rPr>
              <a:t> </a:t>
            </a:r>
            <a:r>
              <a:rPr sz="1200" spc="-30" dirty="0">
                <a:latin typeface="Arial"/>
                <a:cs typeface="Arial"/>
              </a:rPr>
              <a:t>Linear.</a:t>
            </a:r>
            <a:endParaRPr sz="1200">
              <a:latin typeface="Arial"/>
              <a:cs typeface="Arial"/>
            </a:endParaRPr>
          </a:p>
          <a:p>
            <a:pPr marL="481965">
              <a:lnSpc>
                <a:spcPct val="100000"/>
              </a:lnSpc>
              <a:spcBef>
                <a:spcPts val="660"/>
              </a:spcBef>
            </a:pPr>
            <a:r>
              <a:rPr sz="1200" b="1" spc="15" dirty="0">
                <a:latin typeface="Arial"/>
                <a:cs typeface="Arial"/>
              </a:rPr>
              <a:t>or</a:t>
            </a:r>
            <a:endParaRPr sz="1200">
              <a:latin typeface="Arial"/>
              <a:cs typeface="Arial"/>
            </a:endParaRPr>
          </a:p>
          <a:p>
            <a:pPr marL="14604">
              <a:lnSpc>
                <a:spcPct val="100000"/>
              </a:lnSpc>
              <a:spcBef>
                <a:spcPts val="660"/>
              </a:spcBef>
            </a:pPr>
            <a:r>
              <a:rPr sz="1200" spc="-55" dirty="0">
                <a:latin typeface="Arial"/>
                <a:cs typeface="Arial"/>
              </a:rPr>
              <a:t>the </a:t>
            </a:r>
            <a:r>
              <a:rPr sz="1200" spc="-20" dirty="0">
                <a:latin typeface="Arial"/>
                <a:cs typeface="Arial"/>
              </a:rPr>
              <a:t>Linear </a:t>
            </a:r>
            <a:r>
              <a:rPr sz="1200" spc="-5" dirty="0">
                <a:latin typeface="Arial"/>
                <a:cs typeface="Arial"/>
              </a:rPr>
              <a:t>Dimension </a:t>
            </a:r>
            <a:r>
              <a:rPr sz="1200" spc="-35" dirty="0">
                <a:latin typeface="Arial"/>
                <a:cs typeface="Arial"/>
              </a:rPr>
              <a:t>command </a:t>
            </a:r>
            <a:r>
              <a:rPr sz="1200" spc="-25" dirty="0">
                <a:latin typeface="Arial"/>
                <a:cs typeface="Arial"/>
              </a:rPr>
              <a:t>from </a:t>
            </a:r>
            <a:r>
              <a:rPr sz="1200" spc="-35" dirty="0">
                <a:latin typeface="Arial"/>
                <a:cs typeface="Arial"/>
              </a:rPr>
              <a:t>the</a:t>
            </a:r>
            <a:r>
              <a:rPr sz="1200" spc="-125" dirty="0">
                <a:latin typeface="Arial"/>
                <a:cs typeface="Arial"/>
              </a:rPr>
              <a:t> </a:t>
            </a:r>
            <a:r>
              <a:rPr sz="1200" spc="-25" dirty="0">
                <a:latin typeface="Arial"/>
                <a:cs typeface="Arial"/>
              </a:rPr>
              <a:t>toolbar.</a:t>
            </a:r>
            <a:endParaRPr sz="12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879301" y="1312793"/>
            <a:ext cx="900206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93065" algn="l"/>
              </a:tabLst>
            </a:pPr>
            <a:r>
              <a:rPr sz="1200" spc="-10" dirty="0">
                <a:latin typeface="Arial"/>
                <a:cs typeface="Arial"/>
              </a:rPr>
              <a:t>2</a:t>
            </a:r>
            <a:r>
              <a:rPr sz="1200" spc="-250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.</a:t>
            </a:r>
            <a:r>
              <a:rPr sz="1200" dirty="0">
                <a:latin typeface="Arial"/>
                <a:cs typeface="Arial"/>
              </a:rPr>
              <a:t>	</a:t>
            </a:r>
            <a:r>
              <a:rPr sz="1200" b="1" spc="-20" dirty="0">
                <a:latin typeface="Arial"/>
                <a:cs typeface="Arial"/>
              </a:rPr>
              <a:t>Cli</a:t>
            </a:r>
            <a:r>
              <a:rPr sz="1200" b="1" spc="-25" dirty="0">
                <a:latin typeface="Arial"/>
                <a:cs typeface="Arial"/>
              </a:rPr>
              <a:t>c</a:t>
            </a:r>
            <a:r>
              <a:rPr sz="1200" b="1" spc="20" dirty="0">
                <a:latin typeface="Arial"/>
                <a:cs typeface="Arial"/>
              </a:rPr>
              <a:t>k</a:t>
            </a:r>
            <a:endParaRPr sz="1200">
              <a:latin typeface="Arial"/>
              <a:cs typeface="Arial"/>
            </a:endParaRPr>
          </a:p>
        </p:txBody>
      </p:sp>
      <p:grpSp>
        <p:nvGrpSpPr>
          <p:cNvPr id="6" name="object 6"/>
          <p:cNvGrpSpPr/>
          <p:nvPr/>
        </p:nvGrpSpPr>
        <p:grpSpPr>
          <a:xfrm>
            <a:off x="1349860" y="1567118"/>
            <a:ext cx="6586818" cy="151495"/>
            <a:chOff x="1147381" y="2443543"/>
            <a:chExt cx="5598795" cy="236220"/>
          </a:xfrm>
        </p:grpSpPr>
        <p:sp>
          <p:nvSpPr>
            <p:cNvPr id="7" name="object 7"/>
            <p:cNvSpPr/>
            <p:nvPr/>
          </p:nvSpPr>
          <p:spPr>
            <a:xfrm>
              <a:off x="1152906" y="2484881"/>
              <a:ext cx="5593080" cy="189738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1152144" y="2448305"/>
              <a:ext cx="213360" cy="226695"/>
            </a:xfrm>
            <a:custGeom>
              <a:avLst/>
              <a:gdLst/>
              <a:ahLst/>
              <a:cxnLst/>
              <a:rect l="l" t="t" r="r" b="b"/>
              <a:pathLst>
                <a:path w="213359" h="226694">
                  <a:moveTo>
                    <a:pt x="213359" y="0"/>
                  </a:moveTo>
                  <a:lnTo>
                    <a:pt x="0" y="0"/>
                  </a:lnTo>
                  <a:lnTo>
                    <a:pt x="0" y="226314"/>
                  </a:lnTo>
                  <a:lnTo>
                    <a:pt x="213359" y="226314"/>
                  </a:lnTo>
                  <a:lnTo>
                    <a:pt x="213359" y="0"/>
                  </a:lnTo>
                  <a:close/>
                </a:path>
              </a:pathLst>
            </a:custGeom>
            <a:ln w="9525">
              <a:solidFill>
                <a:srgbClr val="C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 txBox="1"/>
          <p:nvPr/>
        </p:nvSpPr>
        <p:spPr>
          <a:xfrm>
            <a:off x="3488465" y="1988169"/>
            <a:ext cx="2253129" cy="1072088"/>
          </a:xfrm>
          <a:prstGeom prst="rect">
            <a:avLst/>
          </a:prstGeom>
        </p:spPr>
        <p:txBody>
          <a:bodyPr vert="horz" wrap="square" lIns="0" tIns="73660" rIns="0" bIns="0" rtlCol="0">
            <a:spAutoFit/>
          </a:bodyPr>
          <a:lstStyle/>
          <a:p>
            <a:pPr marL="474980">
              <a:lnSpc>
                <a:spcPct val="100000"/>
              </a:lnSpc>
              <a:spcBef>
                <a:spcPts val="580"/>
              </a:spcBef>
            </a:pPr>
            <a:r>
              <a:rPr sz="1200" b="1" spc="-20" dirty="0">
                <a:latin typeface="Arial"/>
                <a:cs typeface="Arial"/>
              </a:rPr>
              <a:t>or</a:t>
            </a:r>
            <a:endParaRPr sz="1200">
              <a:latin typeface="Arial"/>
              <a:cs typeface="Arial"/>
            </a:endParaRPr>
          </a:p>
          <a:p>
            <a:pPr marL="15875" marR="5080" indent="-3810">
              <a:lnSpc>
                <a:spcPts val="2100"/>
              </a:lnSpc>
            </a:pPr>
            <a:r>
              <a:rPr sz="1200" spc="-25" dirty="0">
                <a:latin typeface="Arial"/>
                <a:cs typeface="Arial"/>
              </a:rPr>
              <a:t>DIM </a:t>
            </a:r>
            <a:r>
              <a:rPr sz="1200" spc="-20" dirty="0">
                <a:latin typeface="Arial"/>
                <a:cs typeface="Arial"/>
              </a:rPr>
              <a:t>at the </a:t>
            </a:r>
            <a:r>
              <a:rPr sz="1200" spc="-25" dirty="0">
                <a:latin typeface="Arial"/>
                <a:cs typeface="Arial"/>
              </a:rPr>
              <a:t>command</a:t>
            </a:r>
            <a:r>
              <a:rPr sz="1200" spc="-245" dirty="0">
                <a:latin typeface="Arial"/>
                <a:cs typeface="Arial"/>
              </a:rPr>
              <a:t> </a:t>
            </a:r>
            <a:r>
              <a:rPr sz="1200" spc="-25" dirty="0">
                <a:latin typeface="Arial"/>
                <a:cs typeface="Arial"/>
              </a:rPr>
              <a:t>prompt.  </a:t>
            </a:r>
            <a:r>
              <a:rPr sz="1200" spc="-30" dirty="0">
                <a:latin typeface="Arial"/>
                <a:cs typeface="Arial"/>
              </a:rPr>
              <a:t>Command:</a:t>
            </a:r>
            <a:r>
              <a:rPr sz="1200" spc="-75" dirty="0">
                <a:latin typeface="Arial"/>
                <a:cs typeface="Arial"/>
              </a:rPr>
              <a:t> </a:t>
            </a:r>
            <a:r>
              <a:rPr sz="1200" b="1" spc="-95" dirty="0">
                <a:latin typeface="Arial"/>
                <a:cs typeface="Arial"/>
              </a:rPr>
              <a:t>DIM</a:t>
            </a:r>
            <a:endParaRPr sz="1200">
              <a:latin typeface="Arial"/>
              <a:cs typeface="Arial"/>
            </a:endParaRPr>
          </a:p>
          <a:p>
            <a:pPr marL="15240">
              <a:lnSpc>
                <a:spcPct val="100000"/>
              </a:lnSpc>
              <a:spcBef>
                <a:spcPts val="730"/>
              </a:spcBef>
            </a:pPr>
            <a:r>
              <a:rPr sz="1200" spc="-10" dirty="0">
                <a:latin typeface="Arial"/>
                <a:cs typeface="Arial"/>
              </a:rPr>
              <a:t>Dim: </a:t>
            </a:r>
            <a:r>
              <a:rPr sz="1200" spc="-40" dirty="0">
                <a:latin typeface="Arial"/>
                <a:cs typeface="Arial"/>
              </a:rPr>
              <a:t>HOR </a:t>
            </a:r>
            <a:r>
              <a:rPr sz="1200" dirty="0">
                <a:latin typeface="Arial"/>
                <a:cs typeface="Arial"/>
              </a:rPr>
              <a:t>or</a:t>
            </a:r>
            <a:r>
              <a:rPr sz="1200" spc="-110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VER</a:t>
            </a:r>
            <a:endParaRPr sz="12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879300" y="2183646"/>
            <a:ext cx="866588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93065" algn="l"/>
              </a:tabLst>
            </a:pPr>
            <a:r>
              <a:rPr sz="1200" spc="-10" dirty="0">
                <a:latin typeface="Arial"/>
                <a:cs typeface="Arial"/>
              </a:rPr>
              <a:t>3</a:t>
            </a:r>
            <a:r>
              <a:rPr sz="1200" spc="-250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.</a:t>
            </a:r>
            <a:r>
              <a:rPr sz="1200" dirty="0">
                <a:latin typeface="Arial"/>
                <a:cs typeface="Arial"/>
              </a:rPr>
              <a:t>	</a:t>
            </a:r>
            <a:r>
              <a:rPr sz="1200" b="1" spc="-75" dirty="0">
                <a:latin typeface="Arial"/>
                <a:cs typeface="Arial"/>
              </a:rPr>
              <a:t>Ty</a:t>
            </a:r>
            <a:r>
              <a:rPr sz="1200" b="1" spc="-90" dirty="0">
                <a:latin typeface="Arial"/>
                <a:cs typeface="Arial"/>
              </a:rPr>
              <a:t>p</a:t>
            </a:r>
            <a:r>
              <a:rPr sz="1200" b="1" spc="20" dirty="0">
                <a:latin typeface="Arial"/>
                <a:cs typeface="Arial"/>
              </a:rPr>
              <a:t>e</a:t>
            </a:r>
            <a:endParaRPr sz="1200">
              <a:latin typeface="Arial"/>
              <a:cs typeface="Arial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1994647" y="2865210"/>
            <a:ext cx="5647765" cy="206473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4322182" y="5928884"/>
            <a:ext cx="515471" cy="17953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10"/>
              </a:lnSpc>
            </a:pPr>
            <a:r>
              <a:rPr sz="1200" dirty="0">
                <a:latin typeface="Times New Roman"/>
                <a:cs typeface="Times New Roman"/>
              </a:rPr>
              <a:t>- 223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-</a:t>
            </a:r>
            <a:endParaRPr sz="120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9816047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41418" y="380366"/>
            <a:ext cx="4433047" cy="735458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755139">
              <a:lnSpc>
                <a:spcPct val="100000"/>
              </a:lnSpc>
              <a:spcBef>
                <a:spcPts val="95"/>
              </a:spcBef>
            </a:pPr>
            <a:r>
              <a:rPr sz="1550" b="1" spc="10" dirty="0">
                <a:latin typeface="Arial"/>
                <a:cs typeface="Arial"/>
              </a:rPr>
              <a:t>AutoCAD </a:t>
            </a:r>
            <a:r>
              <a:rPr sz="1550" b="1" spc="5" dirty="0">
                <a:latin typeface="Arial"/>
                <a:cs typeface="Arial"/>
              </a:rPr>
              <a:t>2D</a:t>
            </a:r>
            <a:r>
              <a:rPr sz="1550" b="1" spc="-20" dirty="0">
                <a:latin typeface="Arial"/>
                <a:cs typeface="Arial"/>
              </a:rPr>
              <a:t> </a:t>
            </a:r>
            <a:r>
              <a:rPr sz="1550" b="1" spc="15" dirty="0">
                <a:latin typeface="Arial"/>
                <a:cs typeface="Arial"/>
              </a:rPr>
              <a:t>Tutorial</a:t>
            </a:r>
            <a:endParaRPr sz="15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3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800" b="1" spc="-15" dirty="0">
                <a:latin typeface="Arial"/>
                <a:cs typeface="Arial"/>
              </a:rPr>
              <a:t>Aligned Dimensions</a:t>
            </a:r>
            <a:r>
              <a:rPr sz="1800" b="1" spc="130" dirty="0">
                <a:latin typeface="Arial"/>
                <a:cs typeface="Arial"/>
              </a:rPr>
              <a:t> </a:t>
            </a:r>
            <a:r>
              <a:rPr sz="1800" b="1" spc="-20" dirty="0">
                <a:latin typeface="Arial"/>
                <a:cs typeface="Arial"/>
              </a:rPr>
              <a:t>26.2</a:t>
            </a:r>
            <a:endParaRPr sz="18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879301" y="1074312"/>
            <a:ext cx="1145241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93065" algn="l"/>
              </a:tabLst>
            </a:pPr>
            <a:r>
              <a:rPr sz="1200" spc="-10" dirty="0">
                <a:latin typeface="Arial"/>
                <a:cs typeface="Arial"/>
              </a:rPr>
              <a:t>1</a:t>
            </a:r>
            <a:r>
              <a:rPr sz="1200" spc="-250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.</a:t>
            </a:r>
            <a:r>
              <a:rPr sz="1200" dirty="0">
                <a:latin typeface="Arial"/>
                <a:cs typeface="Arial"/>
              </a:rPr>
              <a:t>	</a:t>
            </a:r>
            <a:r>
              <a:rPr sz="1200" b="1" spc="5" dirty="0">
                <a:latin typeface="Arial"/>
                <a:cs typeface="Arial"/>
              </a:rPr>
              <a:t>Choo</a:t>
            </a:r>
            <a:r>
              <a:rPr sz="1200" b="1" spc="-5" dirty="0">
                <a:latin typeface="Arial"/>
                <a:cs typeface="Arial"/>
              </a:rPr>
              <a:t>s</a:t>
            </a:r>
            <a:r>
              <a:rPr sz="1200" b="1" spc="20" dirty="0">
                <a:latin typeface="Arial"/>
                <a:cs typeface="Arial"/>
              </a:rPr>
              <a:t>e</a:t>
            </a:r>
            <a:endParaRPr sz="12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025452" y="1020555"/>
            <a:ext cx="3236259" cy="1032590"/>
          </a:xfrm>
          <a:prstGeom prst="rect">
            <a:avLst/>
          </a:prstGeom>
        </p:spPr>
        <p:txBody>
          <a:bodyPr vert="horz" wrap="square" lIns="0" tIns="965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60"/>
              </a:spcBef>
            </a:pPr>
            <a:r>
              <a:rPr sz="1200" spc="-25" dirty="0">
                <a:latin typeface="Arial"/>
                <a:cs typeface="Arial"/>
              </a:rPr>
              <a:t>Dimension,</a:t>
            </a:r>
            <a:r>
              <a:rPr sz="1200" spc="-125" dirty="0">
                <a:latin typeface="Arial"/>
                <a:cs typeface="Arial"/>
              </a:rPr>
              <a:t> </a:t>
            </a:r>
            <a:r>
              <a:rPr sz="1200" spc="-20" dirty="0">
                <a:latin typeface="Arial"/>
                <a:cs typeface="Arial"/>
              </a:rPr>
              <a:t>Aligned.</a:t>
            </a:r>
            <a:endParaRPr sz="1200">
              <a:latin typeface="Arial"/>
              <a:cs typeface="Arial"/>
            </a:endParaRPr>
          </a:p>
          <a:p>
            <a:pPr marL="480059">
              <a:lnSpc>
                <a:spcPct val="100000"/>
              </a:lnSpc>
              <a:spcBef>
                <a:spcPts val="660"/>
              </a:spcBef>
            </a:pPr>
            <a:r>
              <a:rPr sz="1200" b="1" spc="15" dirty="0">
                <a:latin typeface="Arial"/>
                <a:cs typeface="Arial"/>
              </a:rPr>
              <a:t>or</a:t>
            </a:r>
            <a:endParaRPr sz="1200">
              <a:latin typeface="Arial"/>
              <a:cs typeface="Arial"/>
            </a:endParaRPr>
          </a:p>
          <a:p>
            <a:pPr marL="17145" marR="5080" indent="-3175">
              <a:lnSpc>
                <a:spcPct val="114599"/>
              </a:lnSpc>
              <a:spcBef>
                <a:spcPts val="359"/>
              </a:spcBef>
            </a:pPr>
            <a:r>
              <a:rPr sz="1200" spc="-50" dirty="0">
                <a:latin typeface="Arial"/>
                <a:cs typeface="Arial"/>
              </a:rPr>
              <a:t>the </a:t>
            </a:r>
            <a:r>
              <a:rPr sz="1200" spc="-10" dirty="0">
                <a:latin typeface="Arial"/>
                <a:cs typeface="Arial"/>
              </a:rPr>
              <a:t>Aligned </a:t>
            </a:r>
            <a:r>
              <a:rPr sz="1200" spc="-5" dirty="0">
                <a:latin typeface="Arial"/>
                <a:cs typeface="Arial"/>
              </a:rPr>
              <a:t>Dimension</a:t>
            </a:r>
            <a:r>
              <a:rPr sz="1200" spc="-275" dirty="0">
                <a:latin typeface="Arial"/>
                <a:cs typeface="Arial"/>
              </a:rPr>
              <a:t> </a:t>
            </a:r>
            <a:r>
              <a:rPr sz="1200" spc="-35" dirty="0">
                <a:latin typeface="Arial"/>
                <a:cs typeface="Arial"/>
              </a:rPr>
              <a:t>command </a:t>
            </a:r>
            <a:r>
              <a:rPr sz="1200" spc="-25" dirty="0">
                <a:latin typeface="Arial"/>
                <a:cs typeface="Arial"/>
              </a:rPr>
              <a:t>from </a:t>
            </a:r>
            <a:r>
              <a:rPr sz="1200" spc="-20" dirty="0">
                <a:latin typeface="Arial"/>
                <a:cs typeface="Arial"/>
              </a:rPr>
              <a:t>the  </a:t>
            </a:r>
            <a:r>
              <a:rPr sz="1200" spc="-25" dirty="0">
                <a:latin typeface="Arial"/>
                <a:cs typeface="Arial"/>
              </a:rPr>
              <a:t>toolbar.</a:t>
            </a:r>
            <a:endParaRPr sz="12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879301" y="1409067"/>
            <a:ext cx="900206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93065" algn="l"/>
              </a:tabLst>
            </a:pPr>
            <a:r>
              <a:rPr sz="1200" spc="-10" dirty="0">
                <a:latin typeface="Arial"/>
                <a:cs typeface="Arial"/>
              </a:rPr>
              <a:t>2</a:t>
            </a:r>
            <a:r>
              <a:rPr sz="1200" spc="-250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.</a:t>
            </a:r>
            <a:r>
              <a:rPr sz="1200" dirty="0">
                <a:latin typeface="Arial"/>
                <a:cs typeface="Arial"/>
              </a:rPr>
              <a:t>	</a:t>
            </a:r>
            <a:r>
              <a:rPr sz="1200" b="1" spc="-20" dirty="0">
                <a:latin typeface="Arial"/>
                <a:cs typeface="Arial"/>
              </a:rPr>
              <a:t>Cli</a:t>
            </a:r>
            <a:r>
              <a:rPr sz="1200" b="1" spc="-25" dirty="0">
                <a:latin typeface="Arial"/>
                <a:cs typeface="Arial"/>
              </a:rPr>
              <a:t>c</a:t>
            </a:r>
            <a:r>
              <a:rPr sz="1200" b="1" spc="20" dirty="0">
                <a:latin typeface="Arial"/>
                <a:cs typeface="Arial"/>
              </a:rPr>
              <a:t>k</a:t>
            </a:r>
            <a:endParaRPr sz="1200">
              <a:latin typeface="Arial"/>
              <a:cs typeface="Arial"/>
            </a:endParaRPr>
          </a:p>
        </p:txBody>
      </p:sp>
      <p:grpSp>
        <p:nvGrpSpPr>
          <p:cNvPr id="6" name="object 6"/>
          <p:cNvGrpSpPr/>
          <p:nvPr/>
        </p:nvGrpSpPr>
        <p:grpSpPr>
          <a:xfrm>
            <a:off x="1535653" y="1782143"/>
            <a:ext cx="6580094" cy="152717"/>
            <a:chOff x="1305305" y="2778823"/>
            <a:chExt cx="5593080" cy="238125"/>
          </a:xfrm>
        </p:grpSpPr>
        <p:sp>
          <p:nvSpPr>
            <p:cNvPr id="7" name="object 7"/>
            <p:cNvSpPr/>
            <p:nvPr/>
          </p:nvSpPr>
          <p:spPr>
            <a:xfrm>
              <a:off x="1305305" y="2827019"/>
              <a:ext cx="5593080" cy="189738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1536953" y="2783585"/>
              <a:ext cx="213360" cy="226695"/>
            </a:xfrm>
            <a:custGeom>
              <a:avLst/>
              <a:gdLst/>
              <a:ahLst/>
              <a:cxnLst/>
              <a:rect l="l" t="t" r="r" b="b"/>
              <a:pathLst>
                <a:path w="213360" h="226694">
                  <a:moveTo>
                    <a:pt x="213359" y="0"/>
                  </a:moveTo>
                  <a:lnTo>
                    <a:pt x="0" y="0"/>
                  </a:lnTo>
                  <a:lnTo>
                    <a:pt x="0" y="226314"/>
                  </a:lnTo>
                  <a:lnTo>
                    <a:pt x="213359" y="226314"/>
                  </a:lnTo>
                  <a:lnTo>
                    <a:pt x="213359" y="0"/>
                  </a:lnTo>
                  <a:close/>
                </a:path>
              </a:pathLst>
            </a:custGeom>
            <a:ln w="9525">
              <a:solidFill>
                <a:srgbClr val="C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 txBox="1"/>
          <p:nvPr/>
        </p:nvSpPr>
        <p:spPr>
          <a:xfrm>
            <a:off x="4029037" y="2126957"/>
            <a:ext cx="2254624" cy="1062470"/>
          </a:xfrm>
          <a:prstGeom prst="rect">
            <a:avLst/>
          </a:prstGeom>
        </p:spPr>
        <p:txBody>
          <a:bodyPr vert="horz" wrap="square" lIns="0" tIns="76835" rIns="0" bIns="0" rtlCol="0">
            <a:spAutoFit/>
          </a:bodyPr>
          <a:lstStyle/>
          <a:p>
            <a:pPr marL="476884">
              <a:lnSpc>
                <a:spcPct val="100000"/>
              </a:lnSpc>
              <a:spcBef>
                <a:spcPts val="605"/>
              </a:spcBef>
            </a:pPr>
            <a:r>
              <a:rPr sz="1200" b="1" spc="15" dirty="0">
                <a:latin typeface="Arial"/>
                <a:cs typeface="Arial"/>
              </a:rPr>
              <a:t>or</a:t>
            </a:r>
            <a:endParaRPr sz="1200">
              <a:latin typeface="Arial"/>
              <a:cs typeface="Arial"/>
            </a:endParaRPr>
          </a:p>
          <a:p>
            <a:pPr marL="13970" marR="5080" indent="-1905">
              <a:lnSpc>
                <a:spcPts val="2000"/>
              </a:lnSpc>
              <a:spcBef>
                <a:spcPts val="100"/>
              </a:spcBef>
            </a:pPr>
            <a:r>
              <a:rPr sz="1200" spc="-25" dirty="0">
                <a:latin typeface="Arial"/>
                <a:cs typeface="Arial"/>
              </a:rPr>
              <a:t>DIM </a:t>
            </a:r>
            <a:r>
              <a:rPr sz="1200" spc="-15" dirty="0">
                <a:latin typeface="Arial"/>
                <a:cs typeface="Arial"/>
              </a:rPr>
              <a:t>at </a:t>
            </a:r>
            <a:r>
              <a:rPr sz="1200" spc="-25" dirty="0">
                <a:latin typeface="Arial"/>
                <a:cs typeface="Arial"/>
              </a:rPr>
              <a:t>the command</a:t>
            </a:r>
            <a:r>
              <a:rPr sz="1200" spc="-240" dirty="0">
                <a:latin typeface="Arial"/>
                <a:cs typeface="Arial"/>
              </a:rPr>
              <a:t> </a:t>
            </a:r>
            <a:r>
              <a:rPr sz="1200" spc="-25" dirty="0">
                <a:latin typeface="Arial"/>
                <a:cs typeface="Arial"/>
              </a:rPr>
              <a:t>prompt.  </a:t>
            </a:r>
            <a:r>
              <a:rPr sz="1200" spc="-30" dirty="0">
                <a:latin typeface="Arial"/>
                <a:cs typeface="Arial"/>
              </a:rPr>
              <a:t>Command:</a:t>
            </a:r>
            <a:r>
              <a:rPr sz="1200" spc="-70" dirty="0">
                <a:latin typeface="Arial"/>
                <a:cs typeface="Arial"/>
              </a:rPr>
              <a:t> </a:t>
            </a:r>
            <a:r>
              <a:rPr sz="1200" b="1" spc="-95" dirty="0">
                <a:latin typeface="Arial"/>
                <a:cs typeface="Arial"/>
              </a:rPr>
              <a:t>DIM</a:t>
            </a:r>
            <a:endParaRPr sz="1200">
              <a:latin typeface="Arial"/>
              <a:cs typeface="Arial"/>
            </a:endParaRPr>
          </a:p>
          <a:p>
            <a:pPr marL="13335">
              <a:lnSpc>
                <a:spcPct val="100000"/>
              </a:lnSpc>
              <a:spcBef>
                <a:spcPts val="655"/>
              </a:spcBef>
            </a:pPr>
            <a:r>
              <a:rPr sz="1200" dirty="0">
                <a:latin typeface="Arial"/>
                <a:cs typeface="Arial"/>
              </a:rPr>
              <a:t>Dim:</a:t>
            </a:r>
            <a:r>
              <a:rPr sz="1200" spc="-220" dirty="0">
                <a:latin typeface="Arial"/>
                <a:cs typeface="Arial"/>
              </a:rPr>
              <a:t> </a:t>
            </a:r>
            <a:r>
              <a:rPr sz="1200" b="1" spc="-35" dirty="0">
                <a:latin typeface="Arial"/>
                <a:cs typeface="Arial"/>
              </a:rPr>
              <a:t>ALIGNED</a:t>
            </a:r>
            <a:endParaRPr sz="12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879300" y="2326344"/>
            <a:ext cx="866588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93065" algn="l"/>
              </a:tabLst>
            </a:pPr>
            <a:r>
              <a:rPr sz="1200" spc="-10" dirty="0">
                <a:latin typeface="Arial"/>
                <a:cs typeface="Arial"/>
              </a:rPr>
              <a:t>3</a:t>
            </a:r>
            <a:r>
              <a:rPr sz="1200" spc="-250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.</a:t>
            </a:r>
            <a:r>
              <a:rPr sz="1200" dirty="0">
                <a:latin typeface="Arial"/>
                <a:cs typeface="Arial"/>
              </a:rPr>
              <a:t>	</a:t>
            </a:r>
            <a:r>
              <a:rPr sz="1200" b="1" spc="-75" dirty="0">
                <a:latin typeface="Arial"/>
                <a:cs typeface="Arial"/>
              </a:rPr>
              <a:t>Ty</a:t>
            </a:r>
            <a:r>
              <a:rPr sz="1200" b="1" spc="-90" dirty="0">
                <a:latin typeface="Arial"/>
                <a:cs typeface="Arial"/>
              </a:rPr>
              <a:t>p</a:t>
            </a:r>
            <a:r>
              <a:rPr sz="1200" b="1" spc="20" dirty="0">
                <a:latin typeface="Arial"/>
                <a:cs typeface="Arial"/>
              </a:rPr>
              <a:t>e</a:t>
            </a:r>
            <a:endParaRPr sz="1200">
              <a:latin typeface="Arial"/>
              <a:cs typeface="Arial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1815353" y="3011818"/>
            <a:ext cx="5737412" cy="210138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4322182" y="5928884"/>
            <a:ext cx="515471" cy="17953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10"/>
              </a:lnSpc>
            </a:pPr>
            <a:r>
              <a:rPr sz="1200" dirty="0">
                <a:latin typeface="Times New Roman"/>
                <a:cs typeface="Times New Roman"/>
              </a:rPr>
              <a:t>- 224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-</a:t>
            </a:r>
            <a:endParaRPr sz="120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239099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41418" y="380366"/>
            <a:ext cx="4433047" cy="8970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755139">
              <a:lnSpc>
                <a:spcPct val="100000"/>
              </a:lnSpc>
              <a:spcBef>
                <a:spcPts val="95"/>
              </a:spcBef>
            </a:pPr>
            <a:r>
              <a:rPr sz="1550" b="1" spc="10" dirty="0">
                <a:latin typeface="Arial"/>
                <a:cs typeface="Arial"/>
              </a:rPr>
              <a:t>AutoCAD </a:t>
            </a:r>
            <a:r>
              <a:rPr sz="1550" b="1" spc="5" dirty="0">
                <a:latin typeface="Arial"/>
                <a:cs typeface="Arial"/>
              </a:rPr>
              <a:t>2D</a:t>
            </a:r>
            <a:r>
              <a:rPr sz="1550" b="1" spc="-20" dirty="0">
                <a:latin typeface="Arial"/>
                <a:cs typeface="Arial"/>
              </a:rPr>
              <a:t> </a:t>
            </a:r>
            <a:r>
              <a:rPr sz="1550" b="1" spc="15" dirty="0">
                <a:latin typeface="Arial"/>
                <a:cs typeface="Arial"/>
              </a:rPr>
              <a:t>Tutorial</a:t>
            </a:r>
            <a:endParaRPr sz="15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2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800" b="1" spc="-20" dirty="0">
                <a:latin typeface="Arial"/>
                <a:cs typeface="Arial"/>
              </a:rPr>
              <a:t>Radial </a:t>
            </a:r>
            <a:r>
              <a:rPr sz="1800" b="1" spc="-5" dirty="0">
                <a:latin typeface="Arial"/>
                <a:cs typeface="Arial"/>
              </a:rPr>
              <a:t>Dimensions</a:t>
            </a:r>
            <a:r>
              <a:rPr sz="1800" b="1" spc="-75" dirty="0">
                <a:latin typeface="Arial"/>
                <a:cs typeface="Arial"/>
              </a:rPr>
              <a:t> </a:t>
            </a:r>
            <a:r>
              <a:rPr sz="1800" b="1" spc="-20" dirty="0">
                <a:latin typeface="Arial"/>
                <a:cs typeface="Arial"/>
              </a:rPr>
              <a:t>26.3</a:t>
            </a:r>
            <a:endParaRPr sz="18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879300" y="1013225"/>
            <a:ext cx="1028699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97180" algn="l"/>
              </a:tabLst>
            </a:pPr>
            <a:r>
              <a:rPr sz="1200" spc="-10" dirty="0">
                <a:latin typeface="Arial"/>
                <a:cs typeface="Arial"/>
              </a:rPr>
              <a:t>1</a:t>
            </a:r>
            <a:r>
              <a:rPr sz="1200" spc="-250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.</a:t>
            </a:r>
            <a:r>
              <a:rPr sz="1200" dirty="0">
                <a:latin typeface="Arial"/>
                <a:cs typeface="Arial"/>
              </a:rPr>
              <a:t>	</a:t>
            </a:r>
            <a:r>
              <a:rPr sz="1200" b="1" spc="5" dirty="0">
                <a:latin typeface="Arial"/>
                <a:cs typeface="Arial"/>
              </a:rPr>
              <a:t>Choose</a:t>
            </a:r>
            <a:endParaRPr sz="12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024554" y="965822"/>
            <a:ext cx="3232524" cy="1009507"/>
          </a:xfrm>
          <a:prstGeom prst="rect">
            <a:avLst/>
          </a:prstGeom>
        </p:spPr>
        <p:txBody>
          <a:bodyPr vert="horz" wrap="square" lIns="0" tIns="8636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80"/>
              </a:spcBef>
            </a:pPr>
            <a:r>
              <a:rPr sz="1200" spc="-25" dirty="0">
                <a:latin typeface="Arial"/>
                <a:cs typeface="Arial"/>
              </a:rPr>
              <a:t>Dimension, </a:t>
            </a:r>
            <a:r>
              <a:rPr sz="1200" spc="-30" dirty="0">
                <a:latin typeface="Arial"/>
                <a:cs typeface="Arial"/>
              </a:rPr>
              <a:t>Radius </a:t>
            </a:r>
            <a:r>
              <a:rPr sz="1200" spc="-15" dirty="0">
                <a:latin typeface="Arial"/>
                <a:cs typeface="Arial"/>
              </a:rPr>
              <a:t>or</a:t>
            </a:r>
            <a:r>
              <a:rPr sz="1200" spc="-25" dirty="0">
                <a:latin typeface="Arial"/>
                <a:cs typeface="Arial"/>
              </a:rPr>
              <a:t> </a:t>
            </a:r>
            <a:r>
              <a:rPr sz="1200" spc="-10" dirty="0">
                <a:latin typeface="Arial"/>
                <a:cs typeface="Arial"/>
              </a:rPr>
              <a:t>Diameter.</a:t>
            </a:r>
            <a:endParaRPr sz="1200">
              <a:latin typeface="Arial"/>
              <a:cs typeface="Arial"/>
            </a:endParaRPr>
          </a:p>
          <a:p>
            <a:pPr marL="480695">
              <a:lnSpc>
                <a:spcPct val="100000"/>
              </a:lnSpc>
              <a:spcBef>
                <a:spcPts val="580"/>
              </a:spcBef>
            </a:pPr>
            <a:r>
              <a:rPr sz="1200" b="1" spc="15" dirty="0">
                <a:latin typeface="Arial"/>
                <a:cs typeface="Arial"/>
              </a:rPr>
              <a:t>or</a:t>
            </a:r>
            <a:endParaRPr sz="1200">
              <a:latin typeface="Arial"/>
              <a:cs typeface="Arial"/>
            </a:endParaRPr>
          </a:p>
          <a:p>
            <a:pPr marL="17780" marR="5080" indent="-3175">
              <a:lnSpc>
                <a:spcPct val="114599"/>
              </a:lnSpc>
              <a:spcBef>
                <a:spcPts val="360"/>
              </a:spcBef>
            </a:pPr>
            <a:r>
              <a:rPr sz="1200" spc="-50" dirty="0">
                <a:latin typeface="Arial"/>
                <a:cs typeface="Arial"/>
              </a:rPr>
              <a:t>the </a:t>
            </a:r>
            <a:r>
              <a:rPr sz="1200" spc="-5" dirty="0">
                <a:latin typeface="Arial"/>
                <a:cs typeface="Arial"/>
              </a:rPr>
              <a:t>Radial </a:t>
            </a:r>
            <a:r>
              <a:rPr sz="1200" spc="-30" dirty="0">
                <a:latin typeface="Arial"/>
                <a:cs typeface="Arial"/>
              </a:rPr>
              <a:t>Dimensions </a:t>
            </a:r>
            <a:r>
              <a:rPr sz="1200" spc="-35" dirty="0">
                <a:latin typeface="Arial"/>
                <a:cs typeface="Arial"/>
              </a:rPr>
              <a:t>command </a:t>
            </a:r>
            <a:r>
              <a:rPr sz="1200" spc="-25" dirty="0">
                <a:latin typeface="Arial"/>
                <a:cs typeface="Arial"/>
              </a:rPr>
              <a:t>from </a:t>
            </a:r>
            <a:r>
              <a:rPr sz="1200" spc="-50" dirty="0">
                <a:latin typeface="Arial"/>
                <a:cs typeface="Arial"/>
              </a:rPr>
              <a:t>the  </a:t>
            </a:r>
            <a:r>
              <a:rPr sz="1200" spc="-25" dirty="0">
                <a:latin typeface="Arial"/>
                <a:cs typeface="Arial"/>
              </a:rPr>
              <a:t>toolbar.</a:t>
            </a:r>
            <a:endParaRPr sz="12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879301" y="1341626"/>
            <a:ext cx="786653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97180" algn="l"/>
              </a:tabLst>
            </a:pPr>
            <a:r>
              <a:rPr sz="1200" spc="-10" dirty="0">
                <a:latin typeface="Arial"/>
                <a:cs typeface="Arial"/>
              </a:rPr>
              <a:t>2</a:t>
            </a:r>
            <a:r>
              <a:rPr sz="1200" spc="-250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.</a:t>
            </a:r>
            <a:r>
              <a:rPr sz="1200" dirty="0">
                <a:latin typeface="Arial"/>
                <a:cs typeface="Arial"/>
              </a:rPr>
              <a:t>	</a:t>
            </a:r>
            <a:r>
              <a:rPr sz="1200" b="1" spc="-20" dirty="0">
                <a:latin typeface="Arial"/>
                <a:cs typeface="Arial"/>
              </a:rPr>
              <a:t>Cli</a:t>
            </a:r>
            <a:r>
              <a:rPr sz="1200" b="1" spc="-25" dirty="0">
                <a:latin typeface="Arial"/>
                <a:cs typeface="Arial"/>
              </a:rPr>
              <a:t>c</a:t>
            </a:r>
            <a:r>
              <a:rPr sz="1200" b="1" spc="20" dirty="0">
                <a:latin typeface="Arial"/>
                <a:cs typeface="Arial"/>
              </a:rPr>
              <a:t>k</a:t>
            </a:r>
            <a:endParaRPr sz="1200">
              <a:latin typeface="Arial"/>
              <a:cs typeface="Arial"/>
            </a:endParaRPr>
          </a:p>
        </p:txBody>
      </p:sp>
      <p:grpSp>
        <p:nvGrpSpPr>
          <p:cNvPr id="6" name="object 6"/>
          <p:cNvGrpSpPr/>
          <p:nvPr/>
        </p:nvGrpSpPr>
        <p:grpSpPr>
          <a:xfrm>
            <a:off x="1714947" y="1879882"/>
            <a:ext cx="6580094" cy="152717"/>
            <a:chOff x="1457705" y="2931223"/>
            <a:chExt cx="5593080" cy="238125"/>
          </a:xfrm>
        </p:grpSpPr>
        <p:sp>
          <p:nvSpPr>
            <p:cNvPr id="7" name="object 7"/>
            <p:cNvSpPr/>
            <p:nvPr/>
          </p:nvSpPr>
          <p:spPr>
            <a:xfrm>
              <a:off x="1457705" y="2979419"/>
              <a:ext cx="5593080" cy="189738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2283713" y="2935985"/>
              <a:ext cx="910590" cy="226695"/>
            </a:xfrm>
            <a:custGeom>
              <a:avLst/>
              <a:gdLst/>
              <a:ahLst/>
              <a:cxnLst/>
              <a:rect l="l" t="t" r="r" b="b"/>
              <a:pathLst>
                <a:path w="910589" h="226694">
                  <a:moveTo>
                    <a:pt x="910590" y="0"/>
                  </a:moveTo>
                  <a:lnTo>
                    <a:pt x="0" y="0"/>
                  </a:lnTo>
                  <a:lnTo>
                    <a:pt x="0" y="226314"/>
                  </a:lnTo>
                  <a:lnTo>
                    <a:pt x="910590" y="226314"/>
                  </a:lnTo>
                  <a:lnTo>
                    <a:pt x="910590" y="0"/>
                  </a:lnTo>
                  <a:close/>
                </a:path>
              </a:pathLst>
            </a:custGeom>
            <a:ln w="9525">
              <a:solidFill>
                <a:srgbClr val="C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 txBox="1"/>
          <p:nvPr/>
        </p:nvSpPr>
        <p:spPr>
          <a:xfrm>
            <a:off x="4027244" y="2110342"/>
            <a:ext cx="2254624" cy="1072088"/>
          </a:xfrm>
          <a:prstGeom prst="rect">
            <a:avLst/>
          </a:prstGeom>
        </p:spPr>
        <p:txBody>
          <a:bodyPr vert="horz" wrap="square" lIns="0" tIns="73660" rIns="0" bIns="0" rtlCol="0">
            <a:spAutoFit/>
          </a:bodyPr>
          <a:lstStyle/>
          <a:p>
            <a:pPr marL="478790">
              <a:lnSpc>
                <a:spcPct val="100000"/>
              </a:lnSpc>
              <a:spcBef>
                <a:spcPts val="580"/>
              </a:spcBef>
            </a:pPr>
            <a:r>
              <a:rPr sz="1200" b="1" spc="15" dirty="0">
                <a:latin typeface="Arial"/>
                <a:cs typeface="Arial"/>
              </a:rPr>
              <a:t>or</a:t>
            </a:r>
            <a:endParaRPr sz="1200">
              <a:latin typeface="Arial"/>
              <a:cs typeface="Arial"/>
            </a:endParaRPr>
          </a:p>
          <a:p>
            <a:pPr marL="15240" marR="5080" indent="-3175">
              <a:lnSpc>
                <a:spcPts val="2100"/>
              </a:lnSpc>
            </a:pPr>
            <a:r>
              <a:rPr sz="1200" spc="-25" dirty="0">
                <a:latin typeface="Arial"/>
                <a:cs typeface="Arial"/>
              </a:rPr>
              <a:t>DIM </a:t>
            </a:r>
            <a:r>
              <a:rPr sz="1200" spc="-15" dirty="0">
                <a:latin typeface="Arial"/>
                <a:cs typeface="Arial"/>
              </a:rPr>
              <a:t>at </a:t>
            </a:r>
            <a:r>
              <a:rPr sz="1200" spc="-20" dirty="0">
                <a:latin typeface="Arial"/>
                <a:cs typeface="Arial"/>
              </a:rPr>
              <a:t>the </a:t>
            </a:r>
            <a:r>
              <a:rPr sz="1200" spc="-25" dirty="0">
                <a:latin typeface="Arial"/>
                <a:cs typeface="Arial"/>
              </a:rPr>
              <a:t>command</a:t>
            </a:r>
            <a:r>
              <a:rPr sz="1200" spc="-195" dirty="0">
                <a:latin typeface="Arial"/>
                <a:cs typeface="Arial"/>
              </a:rPr>
              <a:t> </a:t>
            </a:r>
            <a:r>
              <a:rPr sz="1200" spc="-25" dirty="0">
                <a:latin typeface="Arial"/>
                <a:cs typeface="Arial"/>
              </a:rPr>
              <a:t>prompt.  </a:t>
            </a:r>
            <a:r>
              <a:rPr sz="1200" spc="-30" dirty="0">
                <a:latin typeface="Arial"/>
                <a:cs typeface="Arial"/>
              </a:rPr>
              <a:t>Command:</a:t>
            </a:r>
            <a:r>
              <a:rPr sz="1200" spc="-75" dirty="0">
                <a:latin typeface="Arial"/>
                <a:cs typeface="Arial"/>
              </a:rPr>
              <a:t> </a:t>
            </a:r>
            <a:r>
              <a:rPr sz="1200" b="1" spc="-95" dirty="0">
                <a:latin typeface="Arial"/>
                <a:cs typeface="Arial"/>
              </a:rPr>
              <a:t>DIM</a:t>
            </a:r>
            <a:endParaRPr sz="1200">
              <a:latin typeface="Arial"/>
              <a:cs typeface="Arial"/>
            </a:endParaRPr>
          </a:p>
          <a:p>
            <a:pPr marL="14604">
              <a:lnSpc>
                <a:spcPct val="100000"/>
              </a:lnSpc>
              <a:spcBef>
                <a:spcPts val="660"/>
              </a:spcBef>
            </a:pPr>
            <a:r>
              <a:rPr sz="1200" dirty="0">
                <a:latin typeface="Arial"/>
                <a:cs typeface="Arial"/>
              </a:rPr>
              <a:t>Dim: </a:t>
            </a:r>
            <a:r>
              <a:rPr sz="1200" b="1" spc="-35" dirty="0">
                <a:latin typeface="Arial"/>
                <a:cs typeface="Arial"/>
              </a:rPr>
              <a:t>RADIUS or</a:t>
            </a:r>
            <a:r>
              <a:rPr sz="1200" b="1" spc="-175" dirty="0">
                <a:latin typeface="Arial"/>
                <a:cs typeface="Arial"/>
              </a:rPr>
              <a:t> </a:t>
            </a:r>
            <a:r>
              <a:rPr sz="1200" b="1" spc="-40" dirty="0">
                <a:latin typeface="Arial"/>
                <a:cs typeface="Arial"/>
              </a:rPr>
              <a:t>DIAMETER</a:t>
            </a:r>
            <a:endParaRPr sz="12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879300" y="2305819"/>
            <a:ext cx="738094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97180" algn="l"/>
              </a:tabLst>
            </a:pPr>
            <a:r>
              <a:rPr sz="1200" spc="-10" dirty="0">
                <a:latin typeface="Arial"/>
                <a:cs typeface="Arial"/>
              </a:rPr>
              <a:t>3</a:t>
            </a:r>
            <a:r>
              <a:rPr sz="1200" spc="-250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.</a:t>
            </a:r>
            <a:r>
              <a:rPr sz="1200" dirty="0">
                <a:latin typeface="Arial"/>
                <a:cs typeface="Arial"/>
              </a:rPr>
              <a:t>	</a:t>
            </a:r>
            <a:r>
              <a:rPr sz="1200" b="1" spc="-85" dirty="0">
                <a:latin typeface="Arial"/>
                <a:cs typeface="Arial"/>
              </a:rPr>
              <a:t>Type</a:t>
            </a:r>
            <a:endParaRPr sz="1200">
              <a:latin typeface="Arial"/>
              <a:cs typeface="Arial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1725706" y="2932162"/>
            <a:ext cx="5827059" cy="213216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4322182" y="5928884"/>
            <a:ext cx="515471" cy="17953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10"/>
              </a:lnSpc>
            </a:pPr>
            <a:r>
              <a:rPr sz="1200" dirty="0">
                <a:latin typeface="Times New Roman"/>
                <a:cs typeface="Times New Roman"/>
              </a:rPr>
              <a:t>- 225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-</a:t>
            </a:r>
            <a:endParaRPr sz="120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9243786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673300" y="1399129"/>
            <a:ext cx="336176" cy="20134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373418" y="3158426"/>
            <a:ext cx="2689411" cy="120316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879300" y="279695"/>
            <a:ext cx="4016188" cy="86049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1152525">
              <a:lnSpc>
                <a:spcPct val="152500"/>
              </a:lnSpc>
              <a:spcBef>
                <a:spcPts val="100"/>
              </a:spcBef>
            </a:pPr>
            <a:r>
              <a:rPr sz="1800" b="1" spc="-25" dirty="0">
                <a:latin typeface="Arial"/>
                <a:cs typeface="Arial"/>
              </a:rPr>
              <a:t>AutoCAD </a:t>
            </a:r>
            <a:r>
              <a:rPr sz="1800" b="1" spc="-15" dirty="0">
                <a:latin typeface="Arial"/>
                <a:cs typeface="Arial"/>
              </a:rPr>
              <a:t>2D </a:t>
            </a:r>
            <a:r>
              <a:rPr sz="1800" b="1" spc="-25" dirty="0">
                <a:latin typeface="Arial"/>
                <a:cs typeface="Arial"/>
              </a:rPr>
              <a:t>Tutorial  </a:t>
            </a:r>
            <a:r>
              <a:rPr sz="1800" b="1" spc="-15" dirty="0">
                <a:latin typeface="Arial"/>
                <a:cs typeface="Arial"/>
              </a:rPr>
              <a:t>Calculating Areas</a:t>
            </a:r>
            <a:r>
              <a:rPr sz="1800" b="1" spc="-65" dirty="0">
                <a:latin typeface="Arial"/>
                <a:cs typeface="Arial"/>
              </a:rPr>
              <a:t> </a:t>
            </a:r>
            <a:r>
              <a:rPr sz="1800" b="1" spc="-15" dirty="0">
                <a:latin typeface="Arial"/>
                <a:cs typeface="Arial"/>
              </a:rPr>
              <a:t>8.3</a:t>
            </a:r>
            <a:endParaRPr sz="18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4367006" y="6045682"/>
            <a:ext cx="425824" cy="17953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10"/>
              </a:lnSpc>
            </a:pPr>
            <a:r>
              <a:rPr sz="1200" dirty="0">
                <a:latin typeface="Times New Roman"/>
                <a:cs typeface="Times New Roman"/>
              </a:rPr>
              <a:t>- 56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-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013771" y="1062094"/>
            <a:ext cx="1102659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56235" algn="l"/>
              </a:tabLst>
            </a:pPr>
            <a:r>
              <a:rPr sz="1200" spc="10" dirty="0">
                <a:latin typeface="Arial"/>
                <a:cs typeface="Arial"/>
              </a:rPr>
              <a:t>1</a:t>
            </a:r>
            <a:r>
              <a:rPr sz="1200" dirty="0">
                <a:latin typeface="Arial"/>
                <a:cs typeface="Arial"/>
              </a:rPr>
              <a:t>.	</a:t>
            </a:r>
            <a:r>
              <a:rPr sz="1200" b="1" dirty="0">
                <a:latin typeface="Arial"/>
                <a:cs typeface="Arial"/>
              </a:rPr>
              <a:t>C</a:t>
            </a:r>
            <a:r>
              <a:rPr sz="1200" b="1" spc="15" dirty="0">
                <a:latin typeface="Arial"/>
                <a:cs typeface="Arial"/>
              </a:rPr>
              <a:t>ho</a:t>
            </a:r>
            <a:r>
              <a:rPr sz="1200" b="1" spc="10" dirty="0">
                <a:latin typeface="Arial"/>
                <a:cs typeface="Arial"/>
              </a:rPr>
              <a:t>os</a:t>
            </a:r>
            <a:r>
              <a:rPr sz="1200" b="1" spc="-5" dirty="0">
                <a:latin typeface="Arial"/>
                <a:cs typeface="Arial"/>
              </a:rPr>
              <a:t>e</a:t>
            </a:r>
            <a:endParaRPr sz="12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491156" y="1008338"/>
            <a:ext cx="3795806" cy="3280385"/>
          </a:xfrm>
          <a:prstGeom prst="rect">
            <a:avLst/>
          </a:prstGeom>
        </p:spPr>
        <p:txBody>
          <a:bodyPr vert="horz" wrap="square" lIns="0" tIns="96520" rIns="0" bIns="0" rtlCol="0">
            <a:spAutoFit/>
          </a:bodyPr>
          <a:lstStyle/>
          <a:p>
            <a:pPr marL="14604">
              <a:lnSpc>
                <a:spcPct val="100000"/>
              </a:lnSpc>
              <a:spcBef>
                <a:spcPts val="760"/>
              </a:spcBef>
            </a:pPr>
            <a:r>
              <a:rPr sz="1200" spc="-15" dirty="0">
                <a:latin typeface="Arial"/>
                <a:cs typeface="Arial"/>
              </a:rPr>
              <a:t>Tools, Inquiry,</a:t>
            </a:r>
            <a:r>
              <a:rPr sz="1200" dirty="0">
                <a:latin typeface="Arial"/>
                <a:cs typeface="Arial"/>
              </a:rPr>
              <a:t> </a:t>
            </a:r>
            <a:r>
              <a:rPr sz="1200" spc="-15" dirty="0">
                <a:latin typeface="Arial"/>
                <a:cs typeface="Arial"/>
              </a:rPr>
              <a:t>Area.</a:t>
            </a:r>
            <a:endParaRPr sz="1200">
              <a:latin typeface="Arial"/>
              <a:cs typeface="Arial"/>
            </a:endParaRPr>
          </a:p>
          <a:p>
            <a:pPr marL="471170">
              <a:lnSpc>
                <a:spcPct val="100000"/>
              </a:lnSpc>
              <a:spcBef>
                <a:spcPts val="660"/>
              </a:spcBef>
            </a:pPr>
            <a:r>
              <a:rPr sz="1200" b="1" spc="-5" dirty="0">
                <a:latin typeface="Arial"/>
                <a:cs typeface="Arial"/>
              </a:rPr>
              <a:t>or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660"/>
              </a:spcBef>
            </a:pPr>
            <a:r>
              <a:rPr sz="1200" dirty="0">
                <a:latin typeface="Arial"/>
                <a:cs typeface="Arial"/>
              </a:rPr>
              <a:t>the Area</a:t>
            </a:r>
            <a:r>
              <a:rPr sz="1200" spc="-8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icon.</a:t>
            </a:r>
            <a:endParaRPr sz="1200">
              <a:latin typeface="Arial"/>
              <a:cs typeface="Arial"/>
            </a:endParaRPr>
          </a:p>
          <a:p>
            <a:pPr marL="471170">
              <a:lnSpc>
                <a:spcPct val="100000"/>
              </a:lnSpc>
              <a:spcBef>
                <a:spcPts val="660"/>
              </a:spcBef>
            </a:pPr>
            <a:r>
              <a:rPr sz="1200" b="1" spc="-5" dirty="0">
                <a:latin typeface="Arial"/>
                <a:cs typeface="Arial"/>
              </a:rPr>
              <a:t>or</a:t>
            </a:r>
            <a:endParaRPr sz="1200">
              <a:latin typeface="Arial"/>
              <a:cs typeface="Arial"/>
            </a:endParaRPr>
          </a:p>
          <a:p>
            <a:pPr marL="13970" marR="1143000" indent="635">
              <a:lnSpc>
                <a:spcPts val="2100"/>
              </a:lnSpc>
              <a:spcBef>
                <a:spcPts val="100"/>
              </a:spcBef>
            </a:pPr>
            <a:r>
              <a:rPr sz="1200" dirty="0">
                <a:latin typeface="Arial"/>
                <a:cs typeface="Arial"/>
              </a:rPr>
              <a:t>AREA at the command</a:t>
            </a:r>
            <a:r>
              <a:rPr sz="1200" spc="-23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prompt  </a:t>
            </a:r>
            <a:r>
              <a:rPr sz="1200" spc="-15" dirty="0">
                <a:latin typeface="Arial"/>
                <a:cs typeface="Arial"/>
              </a:rPr>
              <a:t>Command:</a:t>
            </a:r>
            <a:r>
              <a:rPr sz="1200" spc="-4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AREA</a:t>
            </a:r>
            <a:endParaRPr sz="1200">
              <a:latin typeface="Arial"/>
              <a:cs typeface="Arial"/>
            </a:endParaRPr>
          </a:p>
          <a:p>
            <a:pPr marL="14604">
              <a:lnSpc>
                <a:spcPct val="100000"/>
              </a:lnSpc>
              <a:spcBef>
                <a:spcPts val="480"/>
              </a:spcBef>
            </a:pPr>
            <a:r>
              <a:rPr sz="1200" spc="-5" dirty="0">
                <a:latin typeface="Arial"/>
                <a:cs typeface="Arial"/>
              </a:rPr>
              <a:t>The </a:t>
            </a:r>
            <a:r>
              <a:rPr sz="1200" dirty="0">
                <a:latin typeface="Arial"/>
                <a:cs typeface="Arial"/>
              </a:rPr>
              <a:t>first </a:t>
            </a:r>
            <a:r>
              <a:rPr sz="1200" spc="-5" dirty="0">
                <a:latin typeface="Arial"/>
                <a:cs typeface="Arial"/>
              </a:rPr>
              <a:t>point </a:t>
            </a:r>
            <a:r>
              <a:rPr sz="1200" dirty="0">
                <a:latin typeface="Arial"/>
                <a:cs typeface="Arial"/>
              </a:rPr>
              <a:t>for </a:t>
            </a:r>
            <a:r>
              <a:rPr sz="1200" spc="-5" dirty="0">
                <a:latin typeface="Arial"/>
                <a:cs typeface="Arial"/>
              </a:rPr>
              <a:t>area</a:t>
            </a:r>
            <a:r>
              <a:rPr sz="1200" spc="-90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calculation</a:t>
            </a:r>
            <a:endParaRPr sz="1200">
              <a:latin typeface="Arial"/>
              <a:cs typeface="Arial"/>
            </a:endParaRPr>
          </a:p>
          <a:p>
            <a:pPr marL="13970">
              <a:lnSpc>
                <a:spcPct val="100000"/>
              </a:lnSpc>
              <a:spcBef>
                <a:spcPts val="660"/>
              </a:spcBef>
            </a:pPr>
            <a:r>
              <a:rPr sz="1200" dirty="0">
                <a:latin typeface="Arial"/>
                <a:cs typeface="Arial"/>
              </a:rPr>
              <a:t>&lt;First </a:t>
            </a:r>
            <a:r>
              <a:rPr sz="1200" spc="-5" dirty="0">
                <a:latin typeface="Arial"/>
                <a:cs typeface="Arial"/>
              </a:rPr>
              <a:t>point&gt;/Object/Add/Subtract:</a:t>
            </a:r>
            <a:r>
              <a:rPr sz="1200" spc="-85" dirty="0">
                <a:latin typeface="Arial"/>
                <a:cs typeface="Arial"/>
              </a:rPr>
              <a:t> </a:t>
            </a:r>
            <a:r>
              <a:rPr sz="1200" b="1" spc="-15" dirty="0">
                <a:latin typeface="Arial"/>
                <a:cs typeface="Arial"/>
              </a:rPr>
              <a:t>pick</a:t>
            </a:r>
            <a:endParaRPr sz="1200">
              <a:latin typeface="Arial"/>
              <a:cs typeface="Arial"/>
            </a:endParaRPr>
          </a:p>
          <a:p>
            <a:pPr marL="14604">
              <a:lnSpc>
                <a:spcPct val="100000"/>
              </a:lnSpc>
              <a:spcBef>
                <a:spcPts val="660"/>
              </a:spcBef>
            </a:pPr>
            <a:r>
              <a:rPr sz="1200" spc="-10" dirty="0">
                <a:latin typeface="Arial"/>
                <a:cs typeface="Arial"/>
              </a:rPr>
              <a:t>Next </a:t>
            </a:r>
            <a:r>
              <a:rPr sz="1200" spc="-15" dirty="0">
                <a:latin typeface="Arial"/>
                <a:cs typeface="Arial"/>
              </a:rPr>
              <a:t>point:</a:t>
            </a:r>
            <a:r>
              <a:rPr sz="1200" spc="-165" dirty="0">
                <a:latin typeface="Arial"/>
                <a:cs typeface="Arial"/>
              </a:rPr>
              <a:t> </a:t>
            </a:r>
            <a:r>
              <a:rPr sz="1200" b="1" spc="-10" dirty="0">
                <a:latin typeface="Arial"/>
                <a:cs typeface="Arial"/>
              </a:rPr>
              <a:t>pick</a:t>
            </a:r>
            <a:endParaRPr sz="1200">
              <a:latin typeface="Arial"/>
              <a:cs typeface="Arial"/>
            </a:endParaRPr>
          </a:p>
          <a:p>
            <a:pPr marL="14604">
              <a:lnSpc>
                <a:spcPct val="100000"/>
              </a:lnSpc>
              <a:spcBef>
                <a:spcPts val="575"/>
              </a:spcBef>
            </a:pPr>
            <a:r>
              <a:rPr sz="1200" spc="-10" dirty="0">
                <a:latin typeface="Arial"/>
                <a:cs typeface="Arial"/>
              </a:rPr>
              <a:t>Next </a:t>
            </a:r>
            <a:r>
              <a:rPr sz="1200" spc="-15" dirty="0">
                <a:latin typeface="Arial"/>
                <a:cs typeface="Arial"/>
              </a:rPr>
              <a:t>point:</a:t>
            </a:r>
            <a:r>
              <a:rPr sz="1200" spc="-165" dirty="0">
                <a:latin typeface="Arial"/>
                <a:cs typeface="Arial"/>
              </a:rPr>
              <a:t> </a:t>
            </a:r>
            <a:r>
              <a:rPr sz="1200" b="1" spc="-10" dirty="0">
                <a:latin typeface="Arial"/>
                <a:cs typeface="Arial"/>
              </a:rPr>
              <a:t>pick</a:t>
            </a:r>
            <a:endParaRPr sz="1200">
              <a:latin typeface="Arial"/>
              <a:cs typeface="Arial"/>
            </a:endParaRPr>
          </a:p>
          <a:p>
            <a:pPr marL="13970" marR="5080" indent="635">
              <a:lnSpc>
                <a:spcPts val="2150"/>
              </a:lnSpc>
              <a:spcBef>
                <a:spcPts val="5"/>
              </a:spcBef>
            </a:pPr>
            <a:r>
              <a:rPr sz="1200" spc="-15" dirty="0">
                <a:latin typeface="Arial"/>
                <a:cs typeface="Arial"/>
              </a:rPr>
              <a:t>ENTER when you are finished </a:t>
            </a:r>
            <a:r>
              <a:rPr sz="1200" spc="-10" dirty="0">
                <a:latin typeface="Arial"/>
                <a:cs typeface="Arial"/>
              </a:rPr>
              <a:t>choosing </a:t>
            </a:r>
            <a:r>
              <a:rPr sz="1200" dirty="0">
                <a:latin typeface="Arial"/>
                <a:cs typeface="Arial"/>
              </a:rPr>
              <a:t>points.  </a:t>
            </a:r>
            <a:r>
              <a:rPr sz="1200" spc="-20" dirty="0">
                <a:latin typeface="Arial"/>
                <a:cs typeface="Arial"/>
              </a:rPr>
              <a:t>Area </a:t>
            </a:r>
            <a:r>
              <a:rPr sz="1200" spc="-15" dirty="0">
                <a:latin typeface="Arial"/>
                <a:cs typeface="Arial"/>
              </a:rPr>
              <a:t>of</a:t>
            </a:r>
            <a:r>
              <a:rPr sz="1200" spc="-25" dirty="0">
                <a:latin typeface="Arial"/>
                <a:cs typeface="Arial"/>
              </a:rPr>
              <a:t> </a:t>
            </a:r>
            <a:r>
              <a:rPr sz="1200" spc="-30" dirty="0">
                <a:latin typeface="Arial"/>
                <a:cs typeface="Arial"/>
              </a:rPr>
              <a:t>Rectangle</a:t>
            </a:r>
            <a:endParaRPr sz="12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013771" y="1404180"/>
            <a:ext cx="856129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56235" algn="l"/>
              </a:tabLst>
            </a:pPr>
            <a:r>
              <a:rPr sz="1200" spc="10" dirty="0">
                <a:latin typeface="Arial"/>
                <a:cs typeface="Arial"/>
              </a:rPr>
              <a:t>2</a:t>
            </a:r>
            <a:r>
              <a:rPr sz="1200" dirty="0">
                <a:latin typeface="Arial"/>
                <a:cs typeface="Arial"/>
              </a:rPr>
              <a:t>.	</a:t>
            </a:r>
            <a:r>
              <a:rPr sz="1200" b="1" spc="-20" dirty="0">
                <a:latin typeface="Arial"/>
                <a:cs typeface="Arial"/>
              </a:rPr>
              <a:t>C</a:t>
            </a:r>
            <a:r>
              <a:rPr sz="1200" b="1" spc="-10" dirty="0">
                <a:latin typeface="Arial"/>
                <a:cs typeface="Arial"/>
              </a:rPr>
              <a:t>li</a:t>
            </a:r>
            <a:r>
              <a:rPr sz="1200" b="1" spc="-20" dirty="0">
                <a:latin typeface="Arial"/>
                <a:cs typeface="Arial"/>
              </a:rPr>
              <a:t>c</a:t>
            </a:r>
            <a:r>
              <a:rPr sz="1200" b="1" spc="-5" dirty="0">
                <a:latin typeface="Arial"/>
                <a:cs typeface="Arial"/>
              </a:rPr>
              <a:t>k</a:t>
            </a:r>
            <a:endParaRPr sz="12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013771" y="1739912"/>
            <a:ext cx="855382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54965" algn="l"/>
              </a:tabLst>
            </a:pPr>
            <a:r>
              <a:rPr sz="1200" spc="10" dirty="0">
                <a:latin typeface="Arial"/>
                <a:cs typeface="Arial"/>
              </a:rPr>
              <a:t>3</a:t>
            </a:r>
            <a:r>
              <a:rPr sz="1200" dirty="0">
                <a:latin typeface="Arial"/>
                <a:cs typeface="Arial"/>
              </a:rPr>
              <a:t>.	</a:t>
            </a:r>
            <a:r>
              <a:rPr sz="1200" b="1" spc="10" dirty="0">
                <a:latin typeface="Arial"/>
                <a:cs typeface="Arial"/>
              </a:rPr>
              <a:t>T</a:t>
            </a:r>
            <a:r>
              <a:rPr sz="1200" b="1" spc="-10" dirty="0">
                <a:latin typeface="Arial"/>
                <a:cs typeface="Arial"/>
              </a:rPr>
              <a:t>y</a:t>
            </a:r>
            <a:r>
              <a:rPr sz="1200" b="1" spc="10" dirty="0">
                <a:latin typeface="Arial"/>
                <a:cs typeface="Arial"/>
              </a:rPr>
              <a:t>p</a:t>
            </a:r>
            <a:r>
              <a:rPr sz="1200" b="1" spc="-5" dirty="0">
                <a:latin typeface="Arial"/>
                <a:cs typeface="Arial"/>
              </a:rPr>
              <a:t>e</a:t>
            </a:r>
            <a:endParaRPr sz="12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013771" y="2081997"/>
            <a:ext cx="803088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56235" algn="l"/>
              </a:tabLst>
            </a:pPr>
            <a:r>
              <a:rPr sz="1200" spc="10" dirty="0">
                <a:latin typeface="Arial"/>
                <a:cs typeface="Arial"/>
              </a:rPr>
              <a:t>4</a:t>
            </a:r>
            <a:r>
              <a:rPr sz="1200" dirty="0">
                <a:latin typeface="Arial"/>
                <a:cs typeface="Arial"/>
              </a:rPr>
              <a:t>.	</a:t>
            </a:r>
            <a:r>
              <a:rPr sz="1200" b="1" spc="-5" dirty="0">
                <a:latin typeface="Arial"/>
                <a:cs typeface="Arial"/>
              </a:rPr>
              <a:t>Pick</a:t>
            </a:r>
            <a:endParaRPr sz="12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013771" y="2377168"/>
            <a:ext cx="924112" cy="781624"/>
          </a:xfrm>
          <a:prstGeom prst="rect">
            <a:avLst/>
          </a:prstGeom>
        </p:spPr>
        <p:txBody>
          <a:bodyPr vert="horz" wrap="square" lIns="0" tIns="85725" rIns="0" bIns="0" rtlCol="0">
            <a:spAutoFit/>
          </a:bodyPr>
          <a:lstStyle/>
          <a:p>
            <a:pPr marL="356235" indent="-344170">
              <a:lnSpc>
                <a:spcPct val="100000"/>
              </a:lnSpc>
              <a:spcBef>
                <a:spcPts val="675"/>
              </a:spcBef>
              <a:buFont typeface="Arial"/>
              <a:buAutoNum type="arabicPeriod" startAt="5"/>
              <a:tabLst>
                <a:tab pos="356235" algn="l"/>
                <a:tab pos="356870" algn="l"/>
              </a:tabLst>
            </a:pPr>
            <a:r>
              <a:rPr sz="1200" b="1" spc="-5" dirty="0">
                <a:latin typeface="Arial"/>
                <a:cs typeface="Arial"/>
              </a:rPr>
              <a:t>Pick</a:t>
            </a:r>
            <a:endParaRPr sz="1200">
              <a:latin typeface="Arial"/>
              <a:cs typeface="Arial"/>
            </a:endParaRPr>
          </a:p>
          <a:p>
            <a:pPr marL="356235" indent="-344170">
              <a:lnSpc>
                <a:spcPct val="100000"/>
              </a:lnSpc>
              <a:spcBef>
                <a:spcPts val="575"/>
              </a:spcBef>
              <a:buFont typeface="Arial"/>
              <a:buAutoNum type="arabicPeriod" startAt="5"/>
              <a:tabLst>
                <a:tab pos="356235" algn="l"/>
                <a:tab pos="356870" algn="l"/>
              </a:tabLst>
            </a:pPr>
            <a:r>
              <a:rPr sz="1200" b="1" spc="-5" dirty="0">
                <a:latin typeface="Arial"/>
                <a:cs typeface="Arial"/>
              </a:rPr>
              <a:t>Pick</a:t>
            </a:r>
            <a:endParaRPr sz="1200">
              <a:latin typeface="Arial"/>
              <a:cs typeface="Arial"/>
            </a:endParaRPr>
          </a:p>
          <a:p>
            <a:pPr marL="356235" indent="-344170">
              <a:lnSpc>
                <a:spcPct val="100000"/>
              </a:lnSpc>
              <a:spcBef>
                <a:spcPts val="525"/>
              </a:spcBef>
              <a:buFont typeface="Arial"/>
              <a:buAutoNum type="arabicPeriod" startAt="5"/>
              <a:tabLst>
                <a:tab pos="356235" algn="l"/>
                <a:tab pos="356870" algn="l"/>
              </a:tabLst>
            </a:pPr>
            <a:r>
              <a:rPr sz="1200" b="1" spc="-5" dirty="0">
                <a:latin typeface="Arial"/>
                <a:cs typeface="Arial"/>
              </a:rPr>
              <a:t>Press</a:t>
            </a:r>
            <a:endParaRPr sz="12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879300" y="4428215"/>
            <a:ext cx="573741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latin typeface="Arial"/>
                <a:cs typeface="Arial"/>
              </a:rPr>
              <a:t>Ob</a:t>
            </a:r>
            <a:r>
              <a:rPr sz="1200" b="1" spc="-75" dirty="0">
                <a:latin typeface="Arial"/>
                <a:cs typeface="Arial"/>
              </a:rPr>
              <a:t>j</a:t>
            </a:r>
            <a:r>
              <a:rPr sz="1200" b="1" spc="-20" dirty="0">
                <a:latin typeface="Arial"/>
                <a:cs typeface="Arial"/>
              </a:rPr>
              <a:t>ec</a:t>
            </a:r>
            <a:r>
              <a:rPr sz="1200" b="1" dirty="0">
                <a:latin typeface="Arial"/>
                <a:cs typeface="Arial"/>
              </a:rPr>
              <a:t>t</a:t>
            </a:r>
            <a:endParaRPr sz="12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492052" y="4428215"/>
            <a:ext cx="3768165" cy="923330"/>
          </a:xfrm>
          <a:prstGeom prst="rect">
            <a:avLst/>
          </a:prstGeom>
        </p:spPr>
        <p:txBody>
          <a:bodyPr vert="horz" wrap="square" lIns="0" tIns="25400" rIns="0" bIns="0" rtlCol="0">
            <a:spAutoFit/>
          </a:bodyPr>
          <a:lstStyle/>
          <a:p>
            <a:pPr marL="13335" marR="481965" indent="-1270">
              <a:lnSpc>
                <a:spcPts val="1370"/>
              </a:lnSpc>
              <a:spcBef>
                <a:spcPts val="200"/>
              </a:spcBef>
            </a:pPr>
            <a:r>
              <a:rPr sz="1200" spc="-15" dirty="0">
                <a:latin typeface="Arial"/>
                <a:cs typeface="Arial"/>
              </a:rPr>
              <a:t>Allows user </a:t>
            </a:r>
            <a:r>
              <a:rPr sz="1200" spc="-10" dirty="0">
                <a:latin typeface="Arial"/>
                <a:cs typeface="Arial"/>
              </a:rPr>
              <a:t>to </a:t>
            </a:r>
            <a:r>
              <a:rPr sz="1200" spc="-15" dirty="0">
                <a:latin typeface="Arial"/>
                <a:cs typeface="Arial"/>
              </a:rPr>
              <a:t>pick </a:t>
            </a:r>
            <a:r>
              <a:rPr sz="1200" spc="-10" dirty="0">
                <a:latin typeface="Arial"/>
                <a:cs typeface="Arial"/>
              </a:rPr>
              <a:t>an </a:t>
            </a:r>
            <a:r>
              <a:rPr sz="1200" spc="-15" dirty="0">
                <a:latin typeface="Arial"/>
                <a:cs typeface="Arial"/>
              </a:rPr>
              <a:t>object </a:t>
            </a:r>
            <a:r>
              <a:rPr sz="1200" spc="-10" dirty="0">
                <a:latin typeface="Arial"/>
                <a:cs typeface="Arial"/>
              </a:rPr>
              <a:t>to </a:t>
            </a:r>
            <a:r>
              <a:rPr sz="1200" spc="-15" dirty="0">
                <a:latin typeface="Arial"/>
                <a:cs typeface="Arial"/>
              </a:rPr>
              <a:t>calculate  </a:t>
            </a:r>
            <a:r>
              <a:rPr sz="1200" spc="-5" dirty="0">
                <a:latin typeface="Arial"/>
                <a:cs typeface="Arial"/>
              </a:rPr>
              <a:t>area (circle or</a:t>
            </a:r>
            <a:r>
              <a:rPr sz="1200" spc="-114" dirty="0">
                <a:latin typeface="Arial"/>
                <a:cs typeface="Arial"/>
              </a:rPr>
              <a:t> </a:t>
            </a:r>
            <a:r>
              <a:rPr sz="1200" spc="-10" dirty="0">
                <a:latin typeface="Arial"/>
                <a:cs typeface="Arial"/>
              </a:rPr>
              <a:t>polyline).</a:t>
            </a:r>
            <a:endParaRPr sz="1200">
              <a:latin typeface="Arial"/>
              <a:cs typeface="Arial"/>
            </a:endParaRPr>
          </a:p>
          <a:p>
            <a:pPr marL="14604" marR="5080" indent="635">
              <a:lnSpc>
                <a:spcPts val="2100"/>
              </a:lnSpc>
              <a:spcBef>
                <a:spcPts val="35"/>
              </a:spcBef>
            </a:pPr>
            <a:r>
              <a:rPr sz="1200" spc="-10" dirty="0">
                <a:latin typeface="Arial"/>
                <a:cs typeface="Arial"/>
              </a:rPr>
              <a:t>Adds </a:t>
            </a:r>
            <a:r>
              <a:rPr sz="1200" spc="-5" dirty="0">
                <a:latin typeface="Arial"/>
                <a:cs typeface="Arial"/>
              </a:rPr>
              <a:t>separate areas for a total area </a:t>
            </a:r>
            <a:r>
              <a:rPr sz="1200" spc="-10" dirty="0">
                <a:latin typeface="Arial"/>
                <a:cs typeface="Arial"/>
              </a:rPr>
              <a:t>calculation  </a:t>
            </a:r>
            <a:r>
              <a:rPr sz="1200" spc="-5" dirty="0">
                <a:latin typeface="Arial"/>
                <a:cs typeface="Arial"/>
              </a:rPr>
              <a:t>Subtracts areas from each</a:t>
            </a:r>
            <a:r>
              <a:rPr sz="1200" spc="-165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other.</a:t>
            </a:r>
            <a:endParaRPr sz="12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879300" y="4647638"/>
            <a:ext cx="758265" cy="55207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45800"/>
              </a:lnSpc>
              <a:spcBef>
                <a:spcPts val="100"/>
              </a:spcBef>
            </a:pPr>
            <a:r>
              <a:rPr sz="1200" b="1" spc="-10" dirty="0">
                <a:latin typeface="Arial"/>
                <a:cs typeface="Arial"/>
              </a:rPr>
              <a:t>Add  </a:t>
            </a:r>
            <a:r>
              <a:rPr sz="1200" b="1" dirty="0">
                <a:latin typeface="Arial"/>
                <a:cs typeface="Arial"/>
              </a:rPr>
              <a:t>Subtract</a:t>
            </a:r>
            <a:endParaRPr sz="12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341418" y="5096993"/>
            <a:ext cx="6279029" cy="968855"/>
          </a:xfrm>
          <a:prstGeom prst="rect">
            <a:avLst/>
          </a:prstGeom>
        </p:spPr>
        <p:txBody>
          <a:bodyPr vert="horz" wrap="square" lIns="0" tIns="1416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15"/>
              </a:spcBef>
            </a:pPr>
            <a:r>
              <a:rPr sz="1800" b="1" dirty="0">
                <a:latin typeface="Arial"/>
                <a:cs typeface="Arial"/>
              </a:rPr>
              <a:t>TIPS:</a:t>
            </a:r>
            <a:endParaRPr sz="1800">
              <a:latin typeface="Arial"/>
              <a:cs typeface="Arial"/>
            </a:endParaRPr>
          </a:p>
          <a:p>
            <a:pPr marL="469900">
              <a:lnSpc>
                <a:spcPct val="100000"/>
              </a:lnSpc>
              <a:spcBef>
                <a:spcPts val="680"/>
              </a:spcBef>
            </a:pPr>
            <a:r>
              <a:rPr sz="1200" spc="-10" dirty="0">
                <a:latin typeface="Arial"/>
                <a:cs typeface="Arial"/>
              </a:rPr>
              <a:t>Be </a:t>
            </a:r>
            <a:r>
              <a:rPr sz="1200" spc="-15" dirty="0">
                <a:latin typeface="Arial"/>
                <a:cs typeface="Arial"/>
              </a:rPr>
              <a:t>sure </a:t>
            </a:r>
            <a:r>
              <a:rPr sz="1200" spc="-10" dirty="0">
                <a:latin typeface="Arial"/>
                <a:cs typeface="Arial"/>
              </a:rPr>
              <a:t>to </a:t>
            </a:r>
            <a:r>
              <a:rPr sz="1200" spc="-15" dirty="0">
                <a:latin typeface="Arial"/>
                <a:cs typeface="Arial"/>
              </a:rPr>
              <a:t>use Object Snaps </a:t>
            </a:r>
            <a:r>
              <a:rPr sz="1200" spc="-10" dirty="0">
                <a:latin typeface="Arial"/>
                <a:cs typeface="Arial"/>
              </a:rPr>
              <a:t>with the </a:t>
            </a:r>
            <a:r>
              <a:rPr sz="1200" spc="-15" dirty="0">
                <a:latin typeface="Arial"/>
                <a:cs typeface="Arial"/>
              </a:rPr>
              <a:t>MEASURE</a:t>
            </a:r>
            <a:r>
              <a:rPr sz="1200" spc="-145" dirty="0">
                <a:latin typeface="Arial"/>
                <a:cs typeface="Arial"/>
              </a:rPr>
              <a:t> </a:t>
            </a:r>
            <a:r>
              <a:rPr sz="1200" spc="-15" dirty="0">
                <a:latin typeface="Arial"/>
                <a:cs typeface="Arial"/>
              </a:rPr>
              <a:t>command</a:t>
            </a:r>
            <a:endParaRPr sz="1200">
              <a:latin typeface="Arial"/>
              <a:cs typeface="Arial"/>
            </a:endParaRPr>
          </a:p>
          <a:p>
            <a:pPr marL="469900">
              <a:lnSpc>
                <a:spcPct val="100000"/>
              </a:lnSpc>
              <a:spcBef>
                <a:spcPts val="660"/>
              </a:spcBef>
            </a:pPr>
            <a:r>
              <a:rPr sz="1200" spc="-10" dirty="0">
                <a:latin typeface="Arial"/>
                <a:cs typeface="Arial"/>
              </a:rPr>
              <a:t>To </a:t>
            </a:r>
            <a:r>
              <a:rPr sz="1200" spc="-15" dirty="0">
                <a:latin typeface="Arial"/>
                <a:cs typeface="Arial"/>
              </a:rPr>
              <a:t>subtract </a:t>
            </a:r>
            <a:r>
              <a:rPr sz="1200" spc="-10" dirty="0">
                <a:latin typeface="Arial"/>
                <a:cs typeface="Arial"/>
              </a:rPr>
              <a:t>an area, you </a:t>
            </a:r>
            <a:r>
              <a:rPr sz="1200" spc="-5" dirty="0">
                <a:latin typeface="Arial"/>
                <a:cs typeface="Arial"/>
              </a:rPr>
              <a:t>must first be in “add” mode to add the first</a:t>
            </a:r>
            <a:r>
              <a:rPr sz="1200" spc="-160" dirty="0">
                <a:latin typeface="Arial"/>
                <a:cs typeface="Arial"/>
              </a:rPr>
              <a:t> </a:t>
            </a:r>
            <a:r>
              <a:rPr sz="1200" spc="-10" dirty="0">
                <a:latin typeface="Arial"/>
                <a:cs typeface="Arial"/>
              </a:rPr>
              <a:t>area.</a:t>
            </a:r>
            <a:endParaRPr sz="12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3369236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115236" y="3085122"/>
            <a:ext cx="4695712" cy="195477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1341418" y="371570"/>
            <a:ext cx="4553324" cy="82843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621790">
              <a:lnSpc>
                <a:spcPct val="100000"/>
              </a:lnSpc>
              <a:spcBef>
                <a:spcPts val="100"/>
              </a:spcBef>
            </a:pPr>
            <a:r>
              <a:rPr sz="1800" b="1" spc="-20" dirty="0">
                <a:latin typeface="Arial"/>
                <a:cs typeface="Arial"/>
              </a:rPr>
              <a:t>AutoCAD </a:t>
            </a:r>
            <a:r>
              <a:rPr sz="1800" b="1" spc="-15" dirty="0">
                <a:latin typeface="Arial"/>
                <a:cs typeface="Arial"/>
              </a:rPr>
              <a:t>2D</a:t>
            </a:r>
            <a:r>
              <a:rPr sz="1800" b="1" spc="-50" dirty="0">
                <a:latin typeface="Arial"/>
                <a:cs typeface="Arial"/>
              </a:rPr>
              <a:t> </a:t>
            </a:r>
            <a:r>
              <a:rPr sz="1800" b="1" spc="-20" dirty="0">
                <a:latin typeface="Arial"/>
                <a:cs typeface="Arial"/>
              </a:rPr>
              <a:t>Tutorial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21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400" b="1" spc="-10" dirty="0">
                <a:latin typeface="Arial"/>
                <a:cs typeface="Arial"/>
              </a:rPr>
              <a:t>Plot</a:t>
            </a:r>
            <a:r>
              <a:rPr sz="1400" b="1" spc="5" dirty="0">
                <a:latin typeface="Arial"/>
                <a:cs typeface="Arial"/>
              </a:rPr>
              <a:t> </a:t>
            </a:r>
            <a:r>
              <a:rPr sz="1400" b="1" spc="-15" dirty="0">
                <a:latin typeface="Arial"/>
                <a:cs typeface="Arial"/>
              </a:rPr>
              <a:t>Settings</a:t>
            </a:r>
            <a:endParaRPr sz="14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367006" y="6045682"/>
            <a:ext cx="425824" cy="17953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10"/>
              </a:lnSpc>
            </a:pPr>
            <a:r>
              <a:rPr sz="1200" dirty="0">
                <a:latin typeface="Times New Roman"/>
                <a:cs typeface="Times New Roman"/>
              </a:rPr>
              <a:t>- 65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-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013771" y="1178403"/>
            <a:ext cx="1102659" cy="49757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6235" indent="-344170">
              <a:lnSpc>
                <a:spcPct val="100000"/>
              </a:lnSpc>
              <a:spcBef>
                <a:spcPts val="100"/>
              </a:spcBef>
              <a:buFont typeface="Arial"/>
              <a:buAutoNum type="arabicPeriod"/>
              <a:tabLst>
                <a:tab pos="356235" algn="l"/>
                <a:tab pos="356870" algn="l"/>
              </a:tabLst>
            </a:pPr>
            <a:r>
              <a:rPr sz="1200" b="1" dirty="0">
                <a:latin typeface="Arial"/>
                <a:cs typeface="Arial"/>
              </a:rPr>
              <a:t>C</a:t>
            </a:r>
            <a:r>
              <a:rPr sz="1200" b="1" spc="15" dirty="0">
                <a:latin typeface="Arial"/>
                <a:cs typeface="Arial"/>
              </a:rPr>
              <a:t>ho</a:t>
            </a:r>
            <a:r>
              <a:rPr sz="1200" b="1" spc="10" dirty="0">
                <a:latin typeface="Arial"/>
                <a:cs typeface="Arial"/>
              </a:rPr>
              <a:t>os</a:t>
            </a:r>
            <a:r>
              <a:rPr sz="1200" b="1" spc="-5" dirty="0">
                <a:latin typeface="Arial"/>
                <a:cs typeface="Arial"/>
              </a:rPr>
              <a:t>e</a:t>
            </a:r>
            <a:endParaRPr sz="1200">
              <a:latin typeface="Arial"/>
              <a:cs typeface="Arial"/>
            </a:endParaRPr>
          </a:p>
          <a:p>
            <a:pPr marL="356235" indent="-344170">
              <a:lnSpc>
                <a:spcPct val="100000"/>
              </a:lnSpc>
              <a:spcBef>
                <a:spcPts val="880"/>
              </a:spcBef>
              <a:buFont typeface="Arial"/>
              <a:buAutoNum type="arabicPeriod"/>
              <a:tabLst>
                <a:tab pos="356235" algn="l"/>
                <a:tab pos="356870" algn="l"/>
              </a:tabLst>
            </a:pPr>
            <a:r>
              <a:rPr sz="1200" b="1" dirty="0">
                <a:latin typeface="Arial"/>
                <a:cs typeface="Arial"/>
              </a:rPr>
              <a:t>C</a:t>
            </a:r>
            <a:r>
              <a:rPr sz="1200" b="1" spc="15" dirty="0">
                <a:latin typeface="Arial"/>
                <a:cs typeface="Arial"/>
              </a:rPr>
              <a:t>ho</a:t>
            </a:r>
            <a:r>
              <a:rPr sz="1200" b="1" spc="10" dirty="0">
                <a:latin typeface="Arial"/>
                <a:cs typeface="Arial"/>
              </a:rPr>
              <a:t>os</a:t>
            </a:r>
            <a:r>
              <a:rPr sz="1200" b="1" spc="-5" dirty="0">
                <a:latin typeface="Arial"/>
                <a:cs typeface="Arial"/>
              </a:rPr>
              <a:t>e</a:t>
            </a:r>
            <a:endParaRPr sz="12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485777" y="1178403"/>
            <a:ext cx="3549276" cy="246221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8415">
              <a:lnSpc>
                <a:spcPct val="100000"/>
              </a:lnSpc>
              <a:spcBef>
                <a:spcPts val="100"/>
              </a:spcBef>
            </a:pPr>
            <a:r>
              <a:rPr sz="1200" spc="5" dirty="0">
                <a:latin typeface="Arial"/>
                <a:cs typeface="Arial"/>
              </a:rPr>
              <a:t>the Plot Settings</a:t>
            </a:r>
            <a:r>
              <a:rPr sz="1200" spc="-110" dirty="0">
                <a:latin typeface="Arial"/>
                <a:cs typeface="Arial"/>
              </a:rPr>
              <a:t> </a:t>
            </a:r>
            <a:r>
              <a:rPr sz="1200" spc="5" dirty="0">
                <a:latin typeface="Arial"/>
                <a:cs typeface="Arial"/>
              </a:rPr>
              <a:t>tab.</a:t>
            </a:r>
            <a:endParaRPr sz="1200">
              <a:latin typeface="Arial"/>
              <a:cs typeface="Arial"/>
            </a:endParaRPr>
          </a:p>
          <a:p>
            <a:pPr marL="18415" marR="319405">
              <a:lnSpc>
                <a:spcPct val="107900"/>
              </a:lnSpc>
              <a:spcBef>
                <a:spcPts val="765"/>
              </a:spcBef>
            </a:pPr>
            <a:r>
              <a:rPr sz="1200" spc="-5" dirty="0">
                <a:latin typeface="Arial"/>
                <a:cs typeface="Arial"/>
              </a:rPr>
              <a:t>the appropriate paper size based on</a:t>
            </a:r>
            <a:r>
              <a:rPr sz="1200" spc="-229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the  </a:t>
            </a:r>
            <a:r>
              <a:rPr sz="1200" spc="-20" dirty="0">
                <a:latin typeface="Arial"/>
                <a:cs typeface="Arial"/>
              </a:rPr>
              <a:t>chosen</a:t>
            </a:r>
            <a:r>
              <a:rPr sz="1200" dirty="0">
                <a:latin typeface="Arial"/>
                <a:cs typeface="Arial"/>
              </a:rPr>
              <a:t> </a:t>
            </a:r>
            <a:r>
              <a:rPr sz="1200" spc="-20" dirty="0">
                <a:latin typeface="Arial"/>
                <a:cs typeface="Arial"/>
              </a:rPr>
              <a:t>plotter.</a:t>
            </a:r>
            <a:endParaRPr sz="1200">
              <a:latin typeface="Arial"/>
              <a:cs typeface="Arial"/>
            </a:endParaRPr>
          </a:p>
          <a:p>
            <a:pPr marL="18415">
              <a:lnSpc>
                <a:spcPct val="100000"/>
              </a:lnSpc>
              <a:spcBef>
                <a:spcPts val="950"/>
              </a:spcBef>
            </a:pPr>
            <a:r>
              <a:rPr sz="1200" spc="-5" dirty="0">
                <a:latin typeface="Arial"/>
                <a:cs typeface="Arial"/>
              </a:rPr>
              <a:t>the paper units (inches or</a:t>
            </a:r>
            <a:r>
              <a:rPr sz="1200" spc="-40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mm).</a:t>
            </a:r>
            <a:endParaRPr sz="1200">
              <a:latin typeface="Arial"/>
              <a:cs typeface="Arial"/>
            </a:endParaRPr>
          </a:p>
          <a:p>
            <a:pPr marL="18415" marR="5080">
              <a:lnSpc>
                <a:spcPct val="107900"/>
              </a:lnSpc>
              <a:spcBef>
                <a:spcPts val="770"/>
              </a:spcBef>
            </a:pPr>
            <a:r>
              <a:rPr sz="1200" spc="-5" dirty="0">
                <a:latin typeface="Arial"/>
                <a:cs typeface="Arial"/>
              </a:rPr>
              <a:t>the drawing orientation (Portrait, </a:t>
            </a:r>
            <a:r>
              <a:rPr sz="1200" spc="-10" dirty="0">
                <a:latin typeface="Arial"/>
                <a:cs typeface="Arial"/>
              </a:rPr>
              <a:t>Landscape,  </a:t>
            </a:r>
            <a:r>
              <a:rPr sz="1200" spc="-15" dirty="0">
                <a:latin typeface="Arial"/>
                <a:cs typeface="Arial"/>
              </a:rPr>
              <a:t>Upside</a:t>
            </a:r>
            <a:r>
              <a:rPr sz="1200" spc="-60" dirty="0">
                <a:latin typeface="Arial"/>
                <a:cs typeface="Arial"/>
              </a:rPr>
              <a:t> </a:t>
            </a:r>
            <a:r>
              <a:rPr sz="1200" spc="-20" dirty="0">
                <a:latin typeface="Arial"/>
                <a:cs typeface="Arial"/>
              </a:rPr>
              <a:t>down).</a:t>
            </a:r>
            <a:endParaRPr sz="1200">
              <a:latin typeface="Arial"/>
              <a:cs typeface="Arial"/>
            </a:endParaRPr>
          </a:p>
          <a:p>
            <a:pPr marL="18415" marR="1864995">
              <a:lnSpc>
                <a:spcPts val="2400"/>
              </a:lnSpc>
              <a:spcBef>
                <a:spcPts val="225"/>
              </a:spcBef>
            </a:pPr>
            <a:r>
              <a:rPr sz="1200" spc="-5" dirty="0">
                <a:latin typeface="Arial"/>
                <a:cs typeface="Arial"/>
              </a:rPr>
              <a:t>the plotting</a:t>
            </a:r>
            <a:r>
              <a:rPr sz="1200" spc="-100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area.  </a:t>
            </a:r>
            <a:r>
              <a:rPr sz="1200" spc="5" dirty="0">
                <a:latin typeface="Arial"/>
                <a:cs typeface="Arial"/>
              </a:rPr>
              <a:t>the plot</a:t>
            </a:r>
            <a:r>
              <a:rPr sz="1200" spc="-95" dirty="0">
                <a:latin typeface="Arial"/>
                <a:cs typeface="Arial"/>
              </a:rPr>
              <a:t> </a:t>
            </a:r>
            <a:r>
              <a:rPr sz="1200" spc="5" dirty="0">
                <a:latin typeface="Arial"/>
                <a:cs typeface="Arial"/>
              </a:rPr>
              <a:t>scale.</a:t>
            </a:r>
            <a:endParaRPr sz="1200">
              <a:latin typeface="Arial"/>
              <a:cs typeface="Arial"/>
            </a:endParaRPr>
          </a:p>
          <a:p>
            <a:pPr marL="12700" marR="391160" indent="6350">
              <a:lnSpc>
                <a:spcPts val="2390"/>
              </a:lnSpc>
              <a:spcBef>
                <a:spcPts val="10"/>
              </a:spcBef>
            </a:pPr>
            <a:r>
              <a:rPr sz="1200" spc="-15" dirty="0">
                <a:latin typeface="Arial"/>
                <a:cs typeface="Arial"/>
              </a:rPr>
              <a:t>plot </a:t>
            </a:r>
            <a:r>
              <a:rPr sz="1200" spc="-10" dirty="0">
                <a:latin typeface="Arial"/>
                <a:cs typeface="Arial"/>
              </a:rPr>
              <a:t>to </a:t>
            </a:r>
            <a:r>
              <a:rPr sz="1200" spc="-15" dirty="0">
                <a:latin typeface="Arial"/>
                <a:cs typeface="Arial"/>
              </a:rPr>
              <a:t>center </a:t>
            </a:r>
            <a:r>
              <a:rPr sz="1200" spc="-10" dirty="0">
                <a:latin typeface="Arial"/>
                <a:cs typeface="Arial"/>
              </a:rPr>
              <a:t>or specify an </a:t>
            </a:r>
            <a:r>
              <a:rPr sz="1200" dirty="0">
                <a:latin typeface="Arial"/>
                <a:cs typeface="Arial"/>
              </a:rPr>
              <a:t>x </a:t>
            </a:r>
            <a:r>
              <a:rPr sz="1200" spc="-10" dirty="0">
                <a:latin typeface="Arial"/>
                <a:cs typeface="Arial"/>
              </a:rPr>
              <a:t>or </a:t>
            </a:r>
            <a:r>
              <a:rPr sz="1200" dirty="0">
                <a:latin typeface="Arial"/>
                <a:cs typeface="Arial"/>
              </a:rPr>
              <a:t>y</a:t>
            </a:r>
            <a:r>
              <a:rPr sz="1200" spc="-215" dirty="0">
                <a:latin typeface="Arial"/>
                <a:cs typeface="Arial"/>
              </a:rPr>
              <a:t> </a:t>
            </a:r>
            <a:r>
              <a:rPr sz="1200" spc="-10" dirty="0">
                <a:latin typeface="Arial"/>
                <a:cs typeface="Arial"/>
              </a:rPr>
              <a:t>offset.  </a:t>
            </a:r>
            <a:r>
              <a:rPr sz="1200" spc="10" dirty="0">
                <a:latin typeface="Arial"/>
                <a:cs typeface="Arial"/>
              </a:rPr>
              <a:t>OK.</a:t>
            </a:r>
            <a:endParaRPr sz="12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013771" y="1688600"/>
            <a:ext cx="1102659" cy="49757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6235" indent="-344170">
              <a:lnSpc>
                <a:spcPct val="100000"/>
              </a:lnSpc>
              <a:spcBef>
                <a:spcPts val="100"/>
              </a:spcBef>
              <a:buFont typeface="Arial"/>
              <a:buAutoNum type="arabicPeriod" startAt="3"/>
              <a:tabLst>
                <a:tab pos="356235" algn="l"/>
                <a:tab pos="356870" algn="l"/>
              </a:tabLst>
            </a:pPr>
            <a:r>
              <a:rPr sz="1200" b="1" dirty="0">
                <a:latin typeface="Arial"/>
                <a:cs typeface="Arial"/>
              </a:rPr>
              <a:t>C</a:t>
            </a:r>
            <a:r>
              <a:rPr sz="1200" b="1" spc="15" dirty="0">
                <a:latin typeface="Arial"/>
                <a:cs typeface="Arial"/>
              </a:rPr>
              <a:t>ho</a:t>
            </a:r>
            <a:r>
              <a:rPr sz="1200" b="1" spc="10" dirty="0">
                <a:latin typeface="Arial"/>
                <a:cs typeface="Arial"/>
              </a:rPr>
              <a:t>os</a:t>
            </a:r>
            <a:r>
              <a:rPr sz="1200" b="1" spc="-5" dirty="0">
                <a:latin typeface="Arial"/>
                <a:cs typeface="Arial"/>
              </a:rPr>
              <a:t>e</a:t>
            </a:r>
            <a:endParaRPr sz="1200">
              <a:latin typeface="Arial"/>
              <a:cs typeface="Arial"/>
            </a:endParaRPr>
          </a:p>
          <a:p>
            <a:pPr marL="356235" indent="-344170">
              <a:lnSpc>
                <a:spcPct val="100000"/>
              </a:lnSpc>
              <a:spcBef>
                <a:spcPts val="880"/>
              </a:spcBef>
              <a:buFont typeface="Arial"/>
              <a:buAutoNum type="arabicPeriod" startAt="3"/>
              <a:tabLst>
                <a:tab pos="356235" algn="l"/>
                <a:tab pos="356870" algn="l"/>
              </a:tabLst>
            </a:pPr>
            <a:r>
              <a:rPr sz="1200" b="1" dirty="0">
                <a:latin typeface="Arial"/>
                <a:cs typeface="Arial"/>
              </a:rPr>
              <a:t>C</a:t>
            </a:r>
            <a:r>
              <a:rPr sz="1200" b="1" spc="15" dirty="0">
                <a:latin typeface="Arial"/>
                <a:cs typeface="Arial"/>
              </a:rPr>
              <a:t>ho</a:t>
            </a:r>
            <a:r>
              <a:rPr sz="1200" b="1" spc="10" dirty="0">
                <a:latin typeface="Arial"/>
                <a:cs typeface="Arial"/>
              </a:rPr>
              <a:t>os</a:t>
            </a:r>
            <a:r>
              <a:rPr sz="1200" b="1" spc="-5" dirty="0">
                <a:latin typeface="Arial"/>
                <a:cs typeface="Arial"/>
              </a:rPr>
              <a:t>e</a:t>
            </a:r>
            <a:endParaRPr sz="12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013771" y="2198795"/>
            <a:ext cx="1102659" cy="113620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6235" indent="-344170">
              <a:lnSpc>
                <a:spcPct val="100000"/>
              </a:lnSpc>
              <a:spcBef>
                <a:spcPts val="100"/>
              </a:spcBef>
              <a:buFont typeface="Arial"/>
              <a:buAutoNum type="arabicPeriod" startAt="5"/>
              <a:tabLst>
                <a:tab pos="356235" algn="l"/>
                <a:tab pos="356870" algn="l"/>
              </a:tabLst>
            </a:pPr>
            <a:r>
              <a:rPr sz="1200" b="1" dirty="0">
                <a:latin typeface="Arial"/>
                <a:cs typeface="Arial"/>
              </a:rPr>
              <a:t>C</a:t>
            </a:r>
            <a:r>
              <a:rPr sz="1200" b="1" spc="15" dirty="0">
                <a:latin typeface="Arial"/>
                <a:cs typeface="Arial"/>
              </a:rPr>
              <a:t>ho</a:t>
            </a:r>
            <a:r>
              <a:rPr sz="1200" b="1" spc="10" dirty="0">
                <a:latin typeface="Arial"/>
                <a:cs typeface="Arial"/>
              </a:rPr>
              <a:t>os</a:t>
            </a:r>
            <a:r>
              <a:rPr sz="1200" b="1" spc="-5" dirty="0">
                <a:latin typeface="Arial"/>
                <a:cs typeface="Arial"/>
              </a:rPr>
              <a:t>e</a:t>
            </a:r>
            <a:endParaRPr sz="1200">
              <a:latin typeface="Arial"/>
              <a:cs typeface="Arial"/>
            </a:endParaRPr>
          </a:p>
          <a:p>
            <a:pPr marL="356235" indent="-344170">
              <a:lnSpc>
                <a:spcPct val="100000"/>
              </a:lnSpc>
              <a:spcBef>
                <a:spcPts val="960"/>
              </a:spcBef>
              <a:buFont typeface="Arial"/>
              <a:buAutoNum type="arabicPeriod" startAt="5"/>
              <a:tabLst>
                <a:tab pos="356235" algn="l"/>
                <a:tab pos="356870" algn="l"/>
              </a:tabLst>
            </a:pPr>
            <a:r>
              <a:rPr sz="1200" b="1" dirty="0">
                <a:latin typeface="Arial"/>
                <a:cs typeface="Arial"/>
              </a:rPr>
              <a:t>C</a:t>
            </a:r>
            <a:r>
              <a:rPr sz="1200" b="1" spc="15" dirty="0">
                <a:latin typeface="Arial"/>
                <a:cs typeface="Arial"/>
              </a:rPr>
              <a:t>ho</a:t>
            </a:r>
            <a:r>
              <a:rPr sz="1200" b="1" spc="10" dirty="0">
                <a:latin typeface="Arial"/>
                <a:cs typeface="Arial"/>
              </a:rPr>
              <a:t>os</a:t>
            </a:r>
            <a:r>
              <a:rPr sz="1200" b="1" spc="-5" dirty="0">
                <a:latin typeface="Arial"/>
                <a:cs typeface="Arial"/>
              </a:rPr>
              <a:t>e</a:t>
            </a:r>
            <a:endParaRPr sz="1200">
              <a:latin typeface="Arial"/>
              <a:cs typeface="Arial"/>
            </a:endParaRPr>
          </a:p>
          <a:p>
            <a:pPr marL="356235" indent="-344170">
              <a:lnSpc>
                <a:spcPct val="100000"/>
              </a:lnSpc>
              <a:spcBef>
                <a:spcPts val="960"/>
              </a:spcBef>
              <a:buFont typeface="Arial"/>
              <a:buAutoNum type="arabicPeriod" startAt="5"/>
              <a:tabLst>
                <a:tab pos="356235" algn="l"/>
                <a:tab pos="356870" algn="l"/>
              </a:tabLst>
            </a:pPr>
            <a:r>
              <a:rPr sz="1200" b="1" dirty="0">
                <a:latin typeface="Arial"/>
                <a:cs typeface="Arial"/>
              </a:rPr>
              <a:t>C</a:t>
            </a:r>
            <a:r>
              <a:rPr sz="1200" b="1" spc="15" dirty="0">
                <a:latin typeface="Arial"/>
                <a:cs typeface="Arial"/>
              </a:rPr>
              <a:t>ho</a:t>
            </a:r>
            <a:r>
              <a:rPr sz="1200" b="1" spc="10" dirty="0">
                <a:latin typeface="Arial"/>
                <a:cs typeface="Arial"/>
              </a:rPr>
              <a:t>os</a:t>
            </a:r>
            <a:r>
              <a:rPr sz="1200" b="1" spc="-5" dirty="0">
                <a:latin typeface="Arial"/>
                <a:cs typeface="Arial"/>
              </a:rPr>
              <a:t>e</a:t>
            </a:r>
            <a:endParaRPr sz="1200">
              <a:latin typeface="Arial"/>
              <a:cs typeface="Arial"/>
            </a:endParaRPr>
          </a:p>
          <a:p>
            <a:pPr marL="356235" indent="-344170">
              <a:lnSpc>
                <a:spcPct val="100000"/>
              </a:lnSpc>
              <a:spcBef>
                <a:spcPts val="955"/>
              </a:spcBef>
              <a:buFont typeface="Arial"/>
              <a:buAutoNum type="arabicPeriod" startAt="5"/>
              <a:tabLst>
                <a:tab pos="356235" algn="l"/>
                <a:tab pos="356870" algn="l"/>
              </a:tabLst>
            </a:pPr>
            <a:r>
              <a:rPr sz="1200" b="1" spc="-15" dirty="0">
                <a:latin typeface="Arial"/>
                <a:cs typeface="Arial"/>
              </a:rPr>
              <a:t>Click</a:t>
            </a:r>
            <a:endParaRPr sz="12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5632089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255357" y="389163"/>
            <a:ext cx="2301688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latin typeface="Arial"/>
                <a:cs typeface="Arial"/>
              </a:rPr>
              <a:t>1.13 </a:t>
            </a:r>
            <a:r>
              <a:rPr sz="1800" b="1" dirty="0">
                <a:latin typeface="Arial"/>
                <a:cs typeface="Arial"/>
              </a:rPr>
              <a:t>On-Line</a:t>
            </a:r>
            <a:r>
              <a:rPr sz="1800" b="1" spc="-70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Help</a:t>
            </a:r>
            <a:endParaRPr sz="18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4093283" y="1289173"/>
            <a:ext cx="347831" cy="13439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927746" y="886654"/>
            <a:ext cx="3293035" cy="1867691"/>
          </a:xfrm>
          <a:prstGeom prst="rect">
            <a:avLst/>
          </a:prstGeom>
        </p:spPr>
        <p:txBody>
          <a:bodyPr vert="horz" wrap="square" lIns="0" tIns="93980" rIns="0" bIns="0" rtlCol="0">
            <a:spAutoFit/>
          </a:bodyPr>
          <a:lstStyle/>
          <a:p>
            <a:pPr marL="354965" indent="-342900">
              <a:lnSpc>
                <a:spcPct val="100000"/>
              </a:lnSpc>
              <a:spcBef>
                <a:spcPts val="740"/>
              </a:spcBef>
              <a:buAutoNum type="arabicPeriod"/>
              <a:tabLst>
                <a:tab pos="354965" algn="l"/>
                <a:tab pos="355600" algn="l"/>
              </a:tabLst>
            </a:pPr>
            <a:r>
              <a:rPr sz="1200" spc="-5" dirty="0">
                <a:latin typeface="Arial"/>
                <a:cs typeface="Arial"/>
              </a:rPr>
              <a:t>Choose Help, AutoCAD </a:t>
            </a:r>
            <a:r>
              <a:rPr sz="1200" spc="-10" dirty="0">
                <a:latin typeface="Arial"/>
                <a:cs typeface="Arial"/>
              </a:rPr>
              <a:t>Help.</a:t>
            </a:r>
            <a:endParaRPr sz="1200">
              <a:latin typeface="Arial"/>
              <a:cs typeface="Arial"/>
            </a:endParaRPr>
          </a:p>
          <a:p>
            <a:pPr marL="821690">
              <a:lnSpc>
                <a:spcPct val="100000"/>
              </a:lnSpc>
              <a:spcBef>
                <a:spcPts val="640"/>
              </a:spcBef>
            </a:pPr>
            <a:r>
              <a:rPr sz="1200" spc="-5" dirty="0">
                <a:latin typeface="Arial"/>
                <a:cs typeface="Arial"/>
              </a:rPr>
              <a:t>or</a:t>
            </a:r>
            <a:endParaRPr sz="1200">
              <a:latin typeface="Arial"/>
              <a:cs typeface="Arial"/>
            </a:endParaRPr>
          </a:p>
          <a:p>
            <a:pPr marL="354965" marR="1045844" indent="-354965">
              <a:lnSpc>
                <a:spcPct val="144600"/>
              </a:lnSpc>
              <a:spcBef>
                <a:spcPts val="10"/>
              </a:spcBef>
              <a:buAutoNum type="arabicPeriod" startAt="2"/>
              <a:tabLst>
                <a:tab pos="354965" algn="l"/>
                <a:tab pos="355600" algn="l"/>
                <a:tab pos="812800" algn="l"/>
              </a:tabLst>
            </a:pPr>
            <a:r>
              <a:rPr sz="1200" spc="-5" dirty="0">
                <a:latin typeface="Arial"/>
                <a:cs typeface="Arial"/>
              </a:rPr>
              <a:t>Click	the Help</a:t>
            </a:r>
            <a:r>
              <a:rPr sz="1200" spc="-70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icon.  or</a:t>
            </a:r>
            <a:endParaRPr sz="1200">
              <a:latin typeface="Arial"/>
              <a:cs typeface="Arial"/>
            </a:endParaRPr>
          </a:p>
          <a:p>
            <a:pPr marL="355600" marR="5080" indent="-343535">
              <a:lnSpc>
                <a:spcPct val="144600"/>
              </a:lnSpc>
              <a:spcBef>
                <a:spcPts val="5"/>
              </a:spcBef>
              <a:buAutoNum type="arabicPeriod" startAt="2"/>
              <a:tabLst>
                <a:tab pos="354965" algn="l"/>
                <a:tab pos="355600" algn="l"/>
              </a:tabLst>
            </a:pPr>
            <a:r>
              <a:rPr sz="1200" dirty="0">
                <a:latin typeface="Arial"/>
                <a:cs typeface="Arial"/>
              </a:rPr>
              <a:t>Type </a:t>
            </a:r>
            <a:r>
              <a:rPr sz="1200" spc="-5" dirty="0">
                <a:latin typeface="Arial"/>
                <a:cs typeface="Arial"/>
              </a:rPr>
              <a:t>HELP </a:t>
            </a:r>
            <a:r>
              <a:rPr sz="1200" dirty="0">
                <a:latin typeface="Arial"/>
                <a:cs typeface="Arial"/>
              </a:rPr>
              <a:t>at </a:t>
            </a:r>
            <a:r>
              <a:rPr sz="1200" spc="-5" dirty="0">
                <a:latin typeface="Arial"/>
                <a:cs typeface="Arial"/>
              </a:rPr>
              <a:t>the command prompt  Command: </a:t>
            </a:r>
            <a:r>
              <a:rPr sz="1200" b="1" spc="-5" dirty="0">
                <a:latin typeface="Arial"/>
                <a:cs typeface="Arial"/>
              </a:rPr>
              <a:t>HELP</a:t>
            </a:r>
            <a:endParaRPr sz="1200">
              <a:latin typeface="Arial"/>
              <a:cs typeface="Arial"/>
            </a:endParaRPr>
          </a:p>
          <a:p>
            <a:pPr marL="812800">
              <a:lnSpc>
                <a:spcPct val="100000"/>
              </a:lnSpc>
              <a:spcBef>
                <a:spcPts val="645"/>
              </a:spcBef>
            </a:pPr>
            <a:r>
              <a:rPr sz="1200" spc="-5" dirty="0">
                <a:latin typeface="Arial"/>
                <a:cs typeface="Arial"/>
              </a:rPr>
              <a:t>or</a:t>
            </a:r>
            <a:endParaRPr sz="1200">
              <a:latin typeface="Arial"/>
              <a:cs typeface="Arial"/>
            </a:endParaRPr>
          </a:p>
          <a:p>
            <a:pPr marL="354965" indent="-342900">
              <a:lnSpc>
                <a:spcPct val="100000"/>
              </a:lnSpc>
              <a:spcBef>
                <a:spcPts val="645"/>
              </a:spcBef>
              <a:buAutoNum type="arabicPeriod" startAt="4"/>
              <a:tabLst>
                <a:tab pos="354965" algn="l"/>
                <a:tab pos="355600" algn="l"/>
              </a:tabLst>
            </a:pPr>
            <a:r>
              <a:rPr sz="1200" dirty="0">
                <a:latin typeface="Arial"/>
                <a:cs typeface="Arial"/>
              </a:rPr>
              <a:t>Press </a:t>
            </a:r>
            <a:r>
              <a:rPr sz="1200" b="1" dirty="0">
                <a:latin typeface="Arial"/>
                <a:cs typeface="Arial"/>
              </a:rPr>
              <a:t>Function </a:t>
            </a:r>
            <a:r>
              <a:rPr sz="1200" b="1" spc="-5" dirty="0">
                <a:latin typeface="Arial"/>
                <a:cs typeface="Arial"/>
              </a:rPr>
              <a:t>Key</a:t>
            </a:r>
            <a:r>
              <a:rPr sz="1200" b="1" spc="-15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F1</a:t>
            </a:r>
            <a:endParaRPr sz="12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808180" y="2472301"/>
            <a:ext cx="6588162" cy="269367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9784173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57200" y="501172"/>
            <a:ext cx="8229600" cy="68993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110615" marR="5080" indent="-109855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Colours </a:t>
            </a:r>
            <a:r>
              <a:rPr dirty="0"/>
              <a:t>+</a:t>
            </a:r>
            <a:r>
              <a:rPr spc="-95" dirty="0"/>
              <a:t> </a:t>
            </a:r>
            <a:r>
              <a:rPr spc="-5" dirty="0"/>
              <a:t>Line  </a:t>
            </a:r>
            <a:r>
              <a:rPr spc="-20" dirty="0"/>
              <a:t>Weights</a:t>
            </a:r>
          </a:p>
        </p:txBody>
      </p:sp>
    </p:spTree>
    <p:extLst>
      <p:ext uri="{BB962C8B-B14F-4D97-AF65-F5344CB8AC3E}">
        <p14:creationId xmlns:p14="http://schemas.microsoft.com/office/powerpoint/2010/main" val="19214525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419412" y="279695"/>
            <a:ext cx="4474882" cy="86049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1543050">
              <a:lnSpc>
                <a:spcPct val="152500"/>
              </a:lnSpc>
              <a:spcBef>
                <a:spcPts val="100"/>
              </a:spcBef>
            </a:pPr>
            <a:r>
              <a:rPr sz="1800" b="1" spc="-20" dirty="0">
                <a:latin typeface="Arial"/>
                <a:cs typeface="Arial"/>
              </a:rPr>
              <a:t>AutoCAD </a:t>
            </a:r>
            <a:r>
              <a:rPr sz="1800" b="1" spc="-15" dirty="0">
                <a:latin typeface="Arial"/>
                <a:cs typeface="Arial"/>
              </a:rPr>
              <a:t>2D</a:t>
            </a:r>
            <a:r>
              <a:rPr sz="1800" b="1" spc="-55" dirty="0">
                <a:latin typeface="Arial"/>
                <a:cs typeface="Arial"/>
              </a:rPr>
              <a:t> </a:t>
            </a:r>
            <a:r>
              <a:rPr sz="1800" b="1" spc="-20" dirty="0">
                <a:latin typeface="Arial"/>
                <a:cs typeface="Arial"/>
              </a:rPr>
              <a:t>Tutorial  Color Command</a:t>
            </a:r>
            <a:r>
              <a:rPr sz="1800" b="1" spc="15" dirty="0">
                <a:latin typeface="Arial"/>
                <a:cs typeface="Arial"/>
              </a:rPr>
              <a:t> </a:t>
            </a:r>
            <a:r>
              <a:rPr sz="1800" b="1" spc="-15" dirty="0">
                <a:latin typeface="Arial"/>
                <a:cs typeface="Arial"/>
              </a:rPr>
              <a:t>12.6</a:t>
            </a:r>
            <a:endParaRPr sz="18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013771" y="921838"/>
            <a:ext cx="1102659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56235" algn="l"/>
              </a:tabLst>
            </a:pPr>
            <a:r>
              <a:rPr sz="1200" spc="10" dirty="0">
                <a:latin typeface="Arial"/>
                <a:cs typeface="Arial"/>
              </a:rPr>
              <a:t>1</a:t>
            </a:r>
            <a:r>
              <a:rPr sz="1200" dirty="0">
                <a:latin typeface="Arial"/>
                <a:cs typeface="Arial"/>
              </a:rPr>
              <a:t>.	</a:t>
            </a:r>
            <a:r>
              <a:rPr sz="1200" b="1" dirty="0">
                <a:latin typeface="Arial"/>
                <a:cs typeface="Arial"/>
              </a:rPr>
              <a:t>C</a:t>
            </a:r>
            <a:r>
              <a:rPr sz="1200" b="1" spc="15" dirty="0">
                <a:latin typeface="Arial"/>
                <a:cs typeface="Arial"/>
              </a:rPr>
              <a:t>ho</a:t>
            </a:r>
            <a:r>
              <a:rPr sz="1200" b="1" spc="10" dirty="0">
                <a:latin typeface="Arial"/>
                <a:cs typeface="Arial"/>
              </a:rPr>
              <a:t>os</a:t>
            </a:r>
            <a:r>
              <a:rPr sz="1200" b="1" spc="-5" dirty="0">
                <a:latin typeface="Arial"/>
                <a:cs typeface="Arial"/>
              </a:rPr>
              <a:t>e</a:t>
            </a:r>
            <a:endParaRPr sz="12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492948" y="921838"/>
            <a:ext cx="2867959" cy="112594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3335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Arial"/>
                <a:cs typeface="Arial"/>
              </a:rPr>
              <a:t>Format,</a:t>
            </a:r>
            <a:r>
              <a:rPr sz="1200" spc="25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Color.</a:t>
            </a:r>
            <a:endParaRPr sz="1200">
              <a:latin typeface="Arial"/>
              <a:cs typeface="Arial"/>
            </a:endParaRPr>
          </a:p>
          <a:p>
            <a:pPr marL="927100">
              <a:lnSpc>
                <a:spcPct val="100000"/>
              </a:lnSpc>
              <a:spcBef>
                <a:spcPts val="960"/>
              </a:spcBef>
            </a:pPr>
            <a:r>
              <a:rPr sz="1200" b="1" spc="-5" dirty="0">
                <a:latin typeface="Arial"/>
                <a:cs typeface="Arial"/>
              </a:rPr>
              <a:t>or</a:t>
            </a:r>
            <a:endParaRPr sz="1200">
              <a:latin typeface="Arial"/>
              <a:cs typeface="Arial"/>
            </a:endParaRPr>
          </a:p>
          <a:p>
            <a:pPr marL="12700" marR="5080" indent="635">
              <a:lnSpc>
                <a:spcPts val="2400"/>
              </a:lnSpc>
            </a:pPr>
            <a:r>
              <a:rPr sz="1200" spc="-15" dirty="0">
                <a:latin typeface="Arial"/>
                <a:cs typeface="Arial"/>
              </a:rPr>
              <a:t>DDCOLOR </a:t>
            </a:r>
            <a:r>
              <a:rPr sz="1200" spc="-10" dirty="0">
                <a:latin typeface="Arial"/>
                <a:cs typeface="Arial"/>
              </a:rPr>
              <a:t>at the </a:t>
            </a:r>
            <a:r>
              <a:rPr sz="1200" spc="-15" dirty="0">
                <a:latin typeface="Arial"/>
                <a:cs typeface="Arial"/>
              </a:rPr>
              <a:t>command</a:t>
            </a:r>
            <a:r>
              <a:rPr sz="1200" spc="-120" dirty="0">
                <a:latin typeface="Arial"/>
                <a:cs typeface="Arial"/>
              </a:rPr>
              <a:t> </a:t>
            </a:r>
            <a:r>
              <a:rPr sz="1200" spc="-15" dirty="0">
                <a:latin typeface="Arial"/>
                <a:cs typeface="Arial"/>
              </a:rPr>
              <a:t>prompt.  Command: </a:t>
            </a:r>
            <a:r>
              <a:rPr sz="1200" b="1" dirty="0">
                <a:latin typeface="Arial"/>
                <a:cs typeface="Arial"/>
              </a:rPr>
              <a:t>DDCOLOR or</a:t>
            </a:r>
            <a:r>
              <a:rPr sz="1200" b="1" spc="-12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COL</a:t>
            </a:r>
            <a:endParaRPr sz="12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013771" y="1293246"/>
            <a:ext cx="855382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54965" algn="l"/>
              </a:tabLst>
            </a:pPr>
            <a:r>
              <a:rPr sz="1200" spc="10" dirty="0">
                <a:latin typeface="Arial"/>
                <a:cs typeface="Arial"/>
              </a:rPr>
              <a:t>2</a:t>
            </a:r>
            <a:r>
              <a:rPr sz="1200" dirty="0">
                <a:latin typeface="Arial"/>
                <a:cs typeface="Arial"/>
              </a:rPr>
              <a:t>.	</a:t>
            </a:r>
            <a:r>
              <a:rPr sz="1200" b="1" spc="10" dirty="0">
                <a:latin typeface="Arial"/>
                <a:cs typeface="Arial"/>
              </a:rPr>
              <a:t>T</a:t>
            </a:r>
            <a:r>
              <a:rPr sz="1200" b="1" spc="-10" dirty="0">
                <a:latin typeface="Arial"/>
                <a:cs typeface="Arial"/>
              </a:rPr>
              <a:t>y</a:t>
            </a:r>
            <a:r>
              <a:rPr sz="1200" b="1" spc="10" dirty="0">
                <a:latin typeface="Arial"/>
                <a:cs typeface="Arial"/>
              </a:rPr>
              <a:t>p</a:t>
            </a:r>
            <a:r>
              <a:rPr sz="1200" b="1" spc="-5" dirty="0">
                <a:latin typeface="Arial"/>
                <a:cs typeface="Arial"/>
              </a:rPr>
              <a:t>e</a:t>
            </a:r>
            <a:endParaRPr sz="12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492947" y="1703748"/>
            <a:ext cx="4038600" cy="88902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927100">
              <a:lnSpc>
                <a:spcPct val="100000"/>
              </a:lnSpc>
              <a:spcBef>
                <a:spcPts val="100"/>
              </a:spcBef>
            </a:pPr>
            <a:r>
              <a:rPr sz="1200" b="1" spc="-5" dirty="0">
                <a:latin typeface="Arial"/>
                <a:cs typeface="Arial"/>
              </a:rPr>
              <a:t>or</a:t>
            </a:r>
            <a:endParaRPr sz="1200">
              <a:latin typeface="Arial"/>
              <a:cs typeface="Arial"/>
            </a:endParaRPr>
          </a:p>
          <a:p>
            <a:pPr marL="12700" marR="5080" indent="635">
              <a:lnSpc>
                <a:spcPct val="104200"/>
              </a:lnSpc>
              <a:spcBef>
                <a:spcPts val="875"/>
              </a:spcBef>
            </a:pPr>
            <a:r>
              <a:rPr sz="1200" spc="-5" dirty="0">
                <a:latin typeface="Arial"/>
                <a:cs typeface="Arial"/>
              </a:rPr>
              <a:t>Color on the Object Properties toolbar and </a:t>
            </a:r>
            <a:r>
              <a:rPr sz="1200" spc="-20" dirty="0">
                <a:latin typeface="Arial"/>
                <a:cs typeface="Arial"/>
              </a:rPr>
              <a:t>then  </a:t>
            </a:r>
            <a:r>
              <a:rPr sz="1200" spc="-5" dirty="0">
                <a:latin typeface="Arial"/>
                <a:cs typeface="Arial"/>
              </a:rPr>
              <a:t>select</a:t>
            </a:r>
            <a:r>
              <a:rPr sz="1200" spc="-35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a</a:t>
            </a:r>
            <a:r>
              <a:rPr sz="1200" spc="-35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color</a:t>
            </a:r>
            <a:r>
              <a:rPr sz="1200" spc="-35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from</a:t>
            </a:r>
            <a:r>
              <a:rPr sz="1200" spc="-30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the</a:t>
            </a:r>
            <a:r>
              <a:rPr sz="1200" spc="-35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list</a:t>
            </a:r>
            <a:r>
              <a:rPr sz="1200" spc="-35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or</a:t>
            </a:r>
            <a:r>
              <a:rPr sz="1200" spc="-30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select</a:t>
            </a:r>
            <a:r>
              <a:rPr sz="1200" spc="40" dirty="0">
                <a:latin typeface="Arial"/>
                <a:cs typeface="Arial"/>
              </a:rPr>
              <a:t> </a:t>
            </a:r>
            <a:r>
              <a:rPr sz="1200" spc="-10" dirty="0">
                <a:latin typeface="Arial"/>
                <a:cs typeface="Arial"/>
              </a:rPr>
              <a:t>Other</a:t>
            </a:r>
            <a:r>
              <a:rPr sz="1200" spc="-55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to</a:t>
            </a:r>
            <a:r>
              <a:rPr sz="1200" spc="-60" dirty="0">
                <a:latin typeface="Arial"/>
                <a:cs typeface="Arial"/>
              </a:rPr>
              <a:t> </a:t>
            </a:r>
            <a:r>
              <a:rPr sz="1200" spc="-15" dirty="0">
                <a:latin typeface="Arial"/>
                <a:cs typeface="Arial"/>
              </a:rPr>
              <a:t>display  </a:t>
            </a:r>
            <a:r>
              <a:rPr sz="1200" spc="-5" dirty="0">
                <a:latin typeface="Arial"/>
                <a:cs typeface="Arial"/>
              </a:rPr>
              <a:t>the Select Color dialog</a:t>
            </a:r>
            <a:r>
              <a:rPr sz="1200" spc="-155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box.</a:t>
            </a:r>
            <a:endParaRPr sz="12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013771" y="1897272"/>
            <a:ext cx="1102659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56235" algn="l"/>
              </a:tabLst>
            </a:pPr>
            <a:r>
              <a:rPr sz="1200" spc="10" dirty="0">
                <a:latin typeface="Arial"/>
                <a:cs typeface="Arial"/>
              </a:rPr>
              <a:t>3</a:t>
            </a:r>
            <a:r>
              <a:rPr sz="1200" dirty="0">
                <a:latin typeface="Arial"/>
                <a:cs typeface="Arial"/>
              </a:rPr>
              <a:t>.	</a:t>
            </a:r>
            <a:r>
              <a:rPr sz="1200" b="1" dirty="0">
                <a:latin typeface="Arial"/>
                <a:cs typeface="Arial"/>
              </a:rPr>
              <a:t>C</a:t>
            </a:r>
            <a:r>
              <a:rPr sz="1200" b="1" spc="15" dirty="0">
                <a:latin typeface="Arial"/>
                <a:cs typeface="Arial"/>
              </a:rPr>
              <a:t>ho</a:t>
            </a:r>
            <a:r>
              <a:rPr sz="1200" b="1" spc="10" dirty="0">
                <a:latin typeface="Arial"/>
                <a:cs typeface="Arial"/>
              </a:rPr>
              <a:t>os</a:t>
            </a:r>
            <a:r>
              <a:rPr sz="1200" b="1" spc="-5" dirty="0">
                <a:latin typeface="Arial"/>
                <a:cs typeface="Arial"/>
              </a:rPr>
              <a:t>e</a:t>
            </a:r>
            <a:endParaRPr sz="1200"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3530300" y="2345730"/>
            <a:ext cx="3070411" cy="169234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1610359" y="4063650"/>
            <a:ext cx="6147547" cy="250876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400" b="1" dirty="0">
                <a:latin typeface="Arial"/>
                <a:cs typeface="Arial"/>
              </a:rPr>
              <a:t>TIP: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070"/>
              </a:spcBef>
            </a:pPr>
            <a:r>
              <a:rPr sz="1200" spc="-15" dirty="0">
                <a:latin typeface="Arial"/>
                <a:cs typeface="Arial"/>
              </a:rPr>
              <a:t>These settings ignore </a:t>
            </a:r>
            <a:r>
              <a:rPr sz="1200" spc="-10" dirty="0">
                <a:latin typeface="Arial"/>
                <a:cs typeface="Arial"/>
              </a:rPr>
              <a:t>the </a:t>
            </a:r>
            <a:r>
              <a:rPr sz="1200" spc="-15" dirty="0">
                <a:latin typeface="Arial"/>
                <a:cs typeface="Arial"/>
              </a:rPr>
              <a:t>current layer </a:t>
            </a:r>
            <a:r>
              <a:rPr sz="1200" spc="-10" dirty="0">
                <a:latin typeface="Arial"/>
                <a:cs typeface="Arial"/>
              </a:rPr>
              <a:t>settings for</a:t>
            </a:r>
            <a:r>
              <a:rPr sz="1200" spc="-95" dirty="0">
                <a:latin typeface="Arial"/>
                <a:cs typeface="Arial"/>
              </a:rPr>
              <a:t> </a:t>
            </a:r>
            <a:r>
              <a:rPr sz="1200" spc="-15" dirty="0">
                <a:latin typeface="Arial"/>
                <a:cs typeface="Arial"/>
              </a:rPr>
              <a:t>color.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885"/>
              </a:spcBef>
            </a:pPr>
            <a:r>
              <a:rPr sz="1200" b="1" dirty="0">
                <a:latin typeface="Arial"/>
                <a:cs typeface="Arial"/>
              </a:rPr>
              <a:t>By</a:t>
            </a:r>
            <a:r>
              <a:rPr sz="1200" b="1" spc="-5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Layer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100">
              <a:latin typeface="Arial"/>
              <a:cs typeface="Arial"/>
            </a:endParaRPr>
          </a:p>
          <a:p>
            <a:pPr marL="241300" marR="20955">
              <a:lnSpc>
                <a:spcPts val="1380"/>
              </a:lnSpc>
              <a:spcBef>
                <a:spcPts val="5"/>
              </a:spcBef>
            </a:pPr>
            <a:r>
              <a:rPr sz="1200" spc="-5" dirty="0">
                <a:latin typeface="Arial"/>
                <a:cs typeface="Arial"/>
              </a:rPr>
              <a:t>If you enter bylayer, new objects assume </a:t>
            </a:r>
            <a:r>
              <a:rPr sz="1200" spc="-30" dirty="0">
                <a:latin typeface="Arial"/>
                <a:cs typeface="Arial"/>
              </a:rPr>
              <a:t>the </a:t>
            </a:r>
            <a:r>
              <a:rPr sz="1200" spc="-5" dirty="0">
                <a:latin typeface="Arial"/>
                <a:cs typeface="Arial"/>
              </a:rPr>
              <a:t>color of the layer upon </a:t>
            </a:r>
            <a:r>
              <a:rPr sz="1200" spc="-30" dirty="0">
                <a:latin typeface="Arial"/>
                <a:cs typeface="Arial"/>
              </a:rPr>
              <a:t>which  </a:t>
            </a:r>
            <a:r>
              <a:rPr sz="1200" spc="-15" dirty="0">
                <a:latin typeface="Arial"/>
                <a:cs typeface="Arial"/>
              </a:rPr>
              <a:t>they are</a:t>
            </a:r>
            <a:r>
              <a:rPr sz="1200" spc="-90" dirty="0">
                <a:latin typeface="Arial"/>
                <a:cs typeface="Arial"/>
              </a:rPr>
              <a:t> </a:t>
            </a:r>
            <a:r>
              <a:rPr sz="1200" spc="-15" dirty="0">
                <a:latin typeface="Arial"/>
                <a:cs typeface="Arial"/>
              </a:rPr>
              <a:t>drawn.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875"/>
              </a:spcBef>
            </a:pPr>
            <a:r>
              <a:rPr sz="1200" b="1" spc="5" dirty="0">
                <a:latin typeface="Arial"/>
                <a:cs typeface="Arial"/>
              </a:rPr>
              <a:t>By</a:t>
            </a:r>
            <a:r>
              <a:rPr sz="1200" b="1" spc="-50" dirty="0">
                <a:latin typeface="Arial"/>
                <a:cs typeface="Arial"/>
              </a:rPr>
              <a:t> </a:t>
            </a:r>
            <a:r>
              <a:rPr sz="1200" b="1" spc="10" dirty="0">
                <a:latin typeface="Arial"/>
                <a:cs typeface="Arial"/>
              </a:rPr>
              <a:t>Block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150">
              <a:latin typeface="Arial"/>
              <a:cs typeface="Arial"/>
            </a:endParaRPr>
          </a:p>
          <a:p>
            <a:pPr marL="241300" marR="5080">
              <a:lnSpc>
                <a:spcPct val="95700"/>
              </a:lnSpc>
              <a:spcBef>
                <a:spcPts val="5"/>
              </a:spcBef>
              <a:tabLst>
                <a:tab pos="4777105" algn="l"/>
              </a:tabLst>
            </a:pPr>
            <a:r>
              <a:rPr sz="1100" spc="5" dirty="0">
                <a:latin typeface="Arial"/>
                <a:cs typeface="Arial"/>
              </a:rPr>
              <a:t>If </a:t>
            </a:r>
            <a:r>
              <a:rPr sz="1100" spc="10" dirty="0">
                <a:latin typeface="Arial"/>
                <a:cs typeface="Arial"/>
              </a:rPr>
              <a:t>you enter byblock, </a:t>
            </a:r>
            <a:r>
              <a:rPr sz="1100" spc="15" dirty="0">
                <a:latin typeface="Arial"/>
                <a:cs typeface="Arial"/>
              </a:rPr>
              <a:t>AutoCAD </a:t>
            </a:r>
            <a:r>
              <a:rPr sz="1100" spc="10" dirty="0">
                <a:latin typeface="Arial"/>
                <a:cs typeface="Arial"/>
              </a:rPr>
              <a:t>draws </a:t>
            </a:r>
            <a:r>
              <a:rPr sz="1100" spc="15" dirty="0">
                <a:latin typeface="Arial"/>
                <a:cs typeface="Arial"/>
              </a:rPr>
              <a:t>new </a:t>
            </a:r>
            <a:r>
              <a:rPr sz="1100" spc="10" dirty="0">
                <a:latin typeface="Arial"/>
                <a:cs typeface="Arial"/>
              </a:rPr>
              <a:t>objects in the</a:t>
            </a:r>
            <a:r>
              <a:rPr sz="1100" spc="320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default</a:t>
            </a:r>
            <a:r>
              <a:rPr sz="1100" spc="40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color	</a:t>
            </a:r>
            <a:r>
              <a:rPr sz="1100" spc="5" dirty="0">
                <a:latin typeface="Arial"/>
                <a:cs typeface="Arial"/>
              </a:rPr>
              <a:t>(white  or black, </a:t>
            </a:r>
            <a:r>
              <a:rPr sz="1100" spc="10" dirty="0">
                <a:latin typeface="Arial"/>
                <a:cs typeface="Arial"/>
              </a:rPr>
              <a:t>depending </a:t>
            </a:r>
            <a:r>
              <a:rPr sz="1100" spc="5" dirty="0">
                <a:latin typeface="Arial"/>
                <a:cs typeface="Arial"/>
              </a:rPr>
              <a:t>on your configuration) until they </a:t>
            </a:r>
            <a:r>
              <a:rPr sz="1100" spc="10" dirty="0">
                <a:latin typeface="Arial"/>
                <a:cs typeface="Arial"/>
              </a:rPr>
              <a:t>are grouped </a:t>
            </a:r>
            <a:r>
              <a:rPr sz="1100" spc="5" dirty="0">
                <a:latin typeface="Arial"/>
                <a:cs typeface="Arial"/>
              </a:rPr>
              <a:t>into a </a:t>
            </a:r>
            <a:r>
              <a:rPr sz="1100" spc="10" dirty="0">
                <a:latin typeface="Arial"/>
                <a:cs typeface="Arial"/>
              </a:rPr>
              <a:t>block.  When the block </a:t>
            </a:r>
            <a:r>
              <a:rPr sz="1100" spc="5" dirty="0">
                <a:latin typeface="Arial"/>
                <a:cs typeface="Arial"/>
              </a:rPr>
              <a:t>is </a:t>
            </a:r>
            <a:r>
              <a:rPr sz="1100" spc="10" dirty="0">
                <a:latin typeface="Arial"/>
                <a:cs typeface="Arial"/>
              </a:rPr>
              <a:t>inserted in the drawing, the objects in the </a:t>
            </a:r>
            <a:r>
              <a:rPr sz="1100" spc="25" dirty="0">
                <a:latin typeface="Arial"/>
                <a:cs typeface="Arial"/>
              </a:rPr>
              <a:t>block </a:t>
            </a:r>
            <a:r>
              <a:rPr sz="1100" spc="15" dirty="0">
                <a:latin typeface="Arial"/>
                <a:cs typeface="Arial"/>
              </a:rPr>
              <a:t>inherit the  current setting </a:t>
            </a:r>
            <a:r>
              <a:rPr sz="1100" spc="10" dirty="0">
                <a:latin typeface="Arial"/>
                <a:cs typeface="Arial"/>
              </a:rPr>
              <a:t>of </a:t>
            </a:r>
            <a:r>
              <a:rPr sz="1100" spc="15" dirty="0">
                <a:latin typeface="Arial"/>
                <a:cs typeface="Arial"/>
              </a:rPr>
              <a:t>the </a:t>
            </a:r>
            <a:r>
              <a:rPr sz="1100" spc="20" dirty="0">
                <a:latin typeface="Arial"/>
                <a:cs typeface="Arial"/>
              </a:rPr>
              <a:t>COLOR</a:t>
            </a:r>
            <a:r>
              <a:rPr sz="1100" spc="50" dirty="0">
                <a:latin typeface="Arial"/>
                <a:cs typeface="Arial"/>
              </a:rPr>
              <a:t> </a:t>
            </a:r>
            <a:r>
              <a:rPr sz="1100" spc="25" dirty="0">
                <a:latin typeface="Arial"/>
                <a:cs typeface="Arial"/>
              </a:rPr>
              <a:t>command.</a:t>
            </a:r>
            <a:endParaRPr sz="1100">
              <a:latin typeface="Arial"/>
              <a:cs typeface="Arial"/>
            </a:endParaRPr>
          </a:p>
        </p:txBody>
      </p:sp>
      <p:sp>
        <p:nvSpPr>
          <p:cNvPr id="10" name="object 10"/>
          <p:cNvSpPr txBox="1">
            <a:spLocks noGrp="1"/>
          </p:cNvSpPr>
          <p:nvPr>
            <p:ph type="sldNum" sz="quarter" idx="11"/>
          </p:nvPr>
        </p:nvSpPr>
        <p:spPr>
          <a:xfrm>
            <a:off x="3124200" y="6449144"/>
            <a:ext cx="2895600" cy="17953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10"/>
              </a:lnSpc>
            </a:pPr>
            <a:r>
              <a:rPr dirty="0"/>
              <a:t>- 107</a:t>
            </a:r>
            <a:r>
              <a:rPr spc="-40" dirty="0"/>
              <a:t> </a:t>
            </a:r>
            <a:r>
              <a:rPr dirty="0"/>
              <a:t>-</a:t>
            </a:r>
          </a:p>
        </p:txBody>
      </p:sp>
    </p:spTree>
    <p:extLst>
      <p:ext uri="{BB962C8B-B14F-4D97-AF65-F5344CB8AC3E}">
        <p14:creationId xmlns:p14="http://schemas.microsoft.com/office/powerpoint/2010/main" val="16935604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41417" y="279206"/>
            <a:ext cx="4554071" cy="122982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1609725">
              <a:lnSpc>
                <a:spcPct val="152800"/>
              </a:lnSpc>
              <a:spcBef>
                <a:spcPts val="100"/>
              </a:spcBef>
              <a:tabLst>
                <a:tab pos="1194435" algn="l"/>
              </a:tabLst>
            </a:pPr>
            <a:r>
              <a:rPr sz="1800" b="1" spc="-20" dirty="0">
                <a:latin typeface="Arial"/>
                <a:cs typeface="Arial"/>
              </a:rPr>
              <a:t>AutoCAD </a:t>
            </a:r>
            <a:r>
              <a:rPr sz="1800" b="1" spc="-15" dirty="0">
                <a:latin typeface="Arial"/>
                <a:cs typeface="Arial"/>
              </a:rPr>
              <a:t>2D</a:t>
            </a:r>
            <a:r>
              <a:rPr sz="1800" b="1" spc="-55" dirty="0">
                <a:latin typeface="Arial"/>
                <a:cs typeface="Arial"/>
              </a:rPr>
              <a:t> </a:t>
            </a:r>
            <a:r>
              <a:rPr sz="1800" b="1" spc="-20" dirty="0">
                <a:latin typeface="Arial"/>
                <a:cs typeface="Arial"/>
              </a:rPr>
              <a:t>Tutorial  </a:t>
            </a:r>
            <a:r>
              <a:rPr sz="1800" b="1" spc="-15" dirty="0">
                <a:latin typeface="Arial"/>
                <a:cs typeface="Arial"/>
              </a:rPr>
              <a:t>Linetypes	</a:t>
            </a:r>
            <a:r>
              <a:rPr sz="1800" b="1" spc="-10" dirty="0">
                <a:latin typeface="Arial"/>
                <a:cs typeface="Arial"/>
              </a:rPr>
              <a:t>12.7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155"/>
              </a:spcBef>
            </a:pPr>
            <a:r>
              <a:rPr sz="1400" b="1" spc="-10" dirty="0">
                <a:latin typeface="Arial"/>
                <a:cs typeface="Arial"/>
              </a:rPr>
              <a:t>Loading and </a:t>
            </a:r>
            <a:r>
              <a:rPr sz="1400" b="1" spc="-15" dirty="0">
                <a:latin typeface="Arial"/>
                <a:cs typeface="Arial"/>
              </a:rPr>
              <a:t>Changing</a:t>
            </a:r>
            <a:r>
              <a:rPr sz="1400" b="1" spc="-165" dirty="0">
                <a:latin typeface="Arial"/>
                <a:cs typeface="Arial"/>
              </a:rPr>
              <a:t> </a:t>
            </a:r>
            <a:r>
              <a:rPr sz="1400" b="1" spc="-15" dirty="0">
                <a:latin typeface="Arial"/>
                <a:cs typeface="Arial"/>
              </a:rPr>
              <a:t>Linetypes</a:t>
            </a:r>
            <a:endParaRPr sz="14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013771" y="1349445"/>
            <a:ext cx="1102659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56235" algn="l"/>
              </a:tabLst>
            </a:pPr>
            <a:r>
              <a:rPr sz="1200" spc="10" dirty="0">
                <a:latin typeface="Arial"/>
                <a:cs typeface="Arial"/>
              </a:rPr>
              <a:t>1</a:t>
            </a:r>
            <a:r>
              <a:rPr sz="1200" dirty="0">
                <a:latin typeface="Arial"/>
                <a:cs typeface="Arial"/>
              </a:rPr>
              <a:t>.	</a:t>
            </a:r>
            <a:r>
              <a:rPr sz="1200" b="1" dirty="0">
                <a:latin typeface="Arial"/>
                <a:cs typeface="Arial"/>
              </a:rPr>
              <a:t>C</a:t>
            </a:r>
            <a:r>
              <a:rPr sz="1200" b="1" spc="15" dirty="0">
                <a:latin typeface="Arial"/>
                <a:cs typeface="Arial"/>
              </a:rPr>
              <a:t>ho</a:t>
            </a:r>
            <a:r>
              <a:rPr sz="1200" b="1" spc="10" dirty="0">
                <a:latin typeface="Arial"/>
                <a:cs typeface="Arial"/>
              </a:rPr>
              <a:t>os</a:t>
            </a:r>
            <a:r>
              <a:rPr sz="1200" b="1" spc="-5" dirty="0">
                <a:latin typeface="Arial"/>
                <a:cs typeface="Arial"/>
              </a:rPr>
              <a:t>e</a:t>
            </a:r>
            <a:endParaRPr sz="12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492947" y="1349445"/>
            <a:ext cx="2837329" cy="112594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3335">
              <a:lnSpc>
                <a:spcPct val="100000"/>
              </a:lnSpc>
              <a:spcBef>
                <a:spcPts val="100"/>
              </a:spcBef>
            </a:pPr>
            <a:r>
              <a:rPr sz="1200" spc="-15" dirty="0">
                <a:latin typeface="Arial"/>
                <a:cs typeface="Arial"/>
              </a:rPr>
              <a:t>Format,</a:t>
            </a:r>
            <a:r>
              <a:rPr sz="1200" spc="-55" dirty="0">
                <a:latin typeface="Arial"/>
                <a:cs typeface="Arial"/>
              </a:rPr>
              <a:t> </a:t>
            </a:r>
            <a:r>
              <a:rPr sz="1200" spc="-15" dirty="0">
                <a:latin typeface="Arial"/>
                <a:cs typeface="Arial"/>
              </a:rPr>
              <a:t>Linetype...</a:t>
            </a:r>
            <a:endParaRPr sz="1200">
              <a:latin typeface="Arial"/>
              <a:cs typeface="Arial"/>
            </a:endParaRPr>
          </a:p>
          <a:p>
            <a:pPr marL="469900">
              <a:lnSpc>
                <a:spcPct val="100000"/>
              </a:lnSpc>
              <a:spcBef>
                <a:spcPts val="960"/>
              </a:spcBef>
            </a:pPr>
            <a:r>
              <a:rPr sz="1200" b="1" spc="-5" dirty="0">
                <a:latin typeface="Arial"/>
                <a:cs typeface="Arial"/>
              </a:rPr>
              <a:t>or</a:t>
            </a:r>
            <a:endParaRPr sz="1200">
              <a:latin typeface="Arial"/>
              <a:cs typeface="Arial"/>
            </a:endParaRPr>
          </a:p>
          <a:p>
            <a:pPr marL="12700" marR="5080" indent="635">
              <a:lnSpc>
                <a:spcPts val="2400"/>
              </a:lnSpc>
            </a:pPr>
            <a:r>
              <a:rPr sz="1200" spc="-5" dirty="0">
                <a:latin typeface="Arial"/>
                <a:cs typeface="Arial"/>
              </a:rPr>
              <a:t>DDLTYPE at the command</a:t>
            </a:r>
            <a:r>
              <a:rPr sz="1200" spc="-140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prompt.  </a:t>
            </a:r>
            <a:r>
              <a:rPr sz="1200" spc="-10" dirty="0">
                <a:latin typeface="Arial"/>
                <a:cs typeface="Arial"/>
              </a:rPr>
              <a:t>Command:</a:t>
            </a:r>
            <a:r>
              <a:rPr sz="1200" b="1" spc="-10" dirty="0">
                <a:latin typeface="Arial"/>
                <a:cs typeface="Arial"/>
              </a:rPr>
              <a:t>DDLTYPE </a:t>
            </a:r>
            <a:r>
              <a:rPr sz="1200" b="1" spc="5" dirty="0">
                <a:latin typeface="Arial"/>
                <a:cs typeface="Arial"/>
              </a:rPr>
              <a:t>or</a:t>
            </a:r>
            <a:r>
              <a:rPr sz="1200" b="1" spc="-60" dirty="0">
                <a:latin typeface="Arial"/>
                <a:cs typeface="Arial"/>
              </a:rPr>
              <a:t> </a:t>
            </a:r>
            <a:r>
              <a:rPr sz="1200" b="1" spc="10" dirty="0">
                <a:latin typeface="Arial"/>
                <a:cs typeface="Arial"/>
              </a:rPr>
              <a:t>LT</a:t>
            </a:r>
            <a:endParaRPr sz="12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013771" y="1720853"/>
            <a:ext cx="855382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54965" algn="l"/>
              </a:tabLst>
            </a:pPr>
            <a:r>
              <a:rPr sz="1200" spc="10" dirty="0">
                <a:latin typeface="Arial"/>
                <a:cs typeface="Arial"/>
              </a:rPr>
              <a:t>2</a:t>
            </a:r>
            <a:r>
              <a:rPr sz="1200" dirty="0">
                <a:latin typeface="Arial"/>
                <a:cs typeface="Arial"/>
              </a:rPr>
              <a:t>.	</a:t>
            </a:r>
            <a:r>
              <a:rPr sz="1200" b="1" spc="10" dirty="0">
                <a:latin typeface="Arial"/>
                <a:cs typeface="Arial"/>
              </a:rPr>
              <a:t>T</a:t>
            </a:r>
            <a:r>
              <a:rPr sz="1200" b="1" spc="-10" dirty="0">
                <a:latin typeface="Arial"/>
                <a:cs typeface="Arial"/>
              </a:rPr>
              <a:t>y</a:t>
            </a:r>
            <a:r>
              <a:rPr sz="1200" b="1" spc="10" dirty="0">
                <a:latin typeface="Arial"/>
                <a:cs typeface="Arial"/>
              </a:rPr>
              <a:t>p</a:t>
            </a:r>
            <a:r>
              <a:rPr sz="1200" b="1" spc="-5" dirty="0">
                <a:latin typeface="Arial"/>
                <a:cs typeface="Arial"/>
              </a:rPr>
              <a:t>e</a:t>
            </a:r>
            <a:endParaRPr sz="12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013771" y="2131355"/>
            <a:ext cx="1102659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56235" algn="l"/>
              </a:tabLst>
            </a:pPr>
            <a:r>
              <a:rPr sz="1200" spc="10" dirty="0">
                <a:latin typeface="Arial"/>
                <a:cs typeface="Arial"/>
              </a:rPr>
              <a:t>3</a:t>
            </a:r>
            <a:r>
              <a:rPr sz="1200" dirty="0">
                <a:latin typeface="Arial"/>
                <a:cs typeface="Arial"/>
              </a:rPr>
              <a:t>.	</a:t>
            </a:r>
            <a:r>
              <a:rPr sz="1200" b="1" dirty="0">
                <a:latin typeface="Arial"/>
                <a:cs typeface="Arial"/>
              </a:rPr>
              <a:t>C</a:t>
            </a:r>
            <a:r>
              <a:rPr sz="1200" b="1" spc="15" dirty="0">
                <a:latin typeface="Arial"/>
                <a:cs typeface="Arial"/>
              </a:rPr>
              <a:t>ho</a:t>
            </a:r>
            <a:r>
              <a:rPr sz="1200" b="1" spc="10" dirty="0">
                <a:latin typeface="Arial"/>
                <a:cs typeface="Arial"/>
              </a:rPr>
              <a:t>os</a:t>
            </a:r>
            <a:r>
              <a:rPr sz="1200" b="1" spc="-5" dirty="0">
                <a:latin typeface="Arial"/>
                <a:cs typeface="Arial"/>
              </a:rPr>
              <a:t>e</a:t>
            </a:r>
            <a:endParaRPr sz="12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493844" y="2131355"/>
            <a:ext cx="3244476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20" dirty="0">
                <a:latin typeface="Arial"/>
                <a:cs typeface="Arial"/>
              </a:rPr>
              <a:t>Load... </a:t>
            </a:r>
            <a:r>
              <a:rPr sz="1200" spc="-10" dirty="0">
                <a:latin typeface="Arial"/>
                <a:cs typeface="Arial"/>
              </a:rPr>
              <a:t>to </a:t>
            </a:r>
            <a:r>
              <a:rPr sz="1200" dirty="0">
                <a:latin typeface="Arial"/>
                <a:cs typeface="Arial"/>
              </a:rPr>
              <a:t>see </a:t>
            </a:r>
            <a:r>
              <a:rPr sz="1200" spc="-5" dirty="0">
                <a:latin typeface="Arial"/>
                <a:cs typeface="Arial"/>
              </a:rPr>
              <a:t>a list </a:t>
            </a:r>
            <a:r>
              <a:rPr sz="1200" dirty="0">
                <a:latin typeface="Arial"/>
                <a:cs typeface="Arial"/>
              </a:rPr>
              <a:t>of </a:t>
            </a:r>
            <a:r>
              <a:rPr sz="1200" spc="-5" dirty="0">
                <a:latin typeface="Arial"/>
                <a:cs typeface="Arial"/>
              </a:rPr>
              <a:t>available</a:t>
            </a:r>
            <a:r>
              <a:rPr sz="1200" spc="-155" dirty="0">
                <a:latin typeface="Arial"/>
                <a:cs typeface="Arial"/>
              </a:rPr>
              <a:t> </a:t>
            </a:r>
            <a:r>
              <a:rPr sz="1200" spc="-15" dirty="0">
                <a:latin typeface="Arial"/>
                <a:cs typeface="Arial"/>
              </a:rPr>
              <a:t>linetypes.</a:t>
            </a:r>
            <a:endParaRPr sz="1200"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3507889" y="2333512"/>
            <a:ext cx="3361764" cy="136834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518648" y="4092809"/>
            <a:ext cx="3351006" cy="135026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2013771" y="3890652"/>
            <a:ext cx="1102659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56235" algn="l"/>
              </a:tabLst>
            </a:pPr>
            <a:r>
              <a:rPr sz="1200" spc="10" dirty="0">
                <a:latin typeface="Arial"/>
                <a:cs typeface="Arial"/>
              </a:rPr>
              <a:t>4</a:t>
            </a:r>
            <a:r>
              <a:rPr sz="1200" dirty="0">
                <a:latin typeface="Arial"/>
                <a:cs typeface="Arial"/>
              </a:rPr>
              <a:t>.	</a:t>
            </a:r>
            <a:r>
              <a:rPr sz="1200" b="1" dirty="0">
                <a:latin typeface="Arial"/>
                <a:cs typeface="Arial"/>
              </a:rPr>
              <a:t>C</a:t>
            </a:r>
            <a:r>
              <a:rPr sz="1200" b="1" spc="15" dirty="0">
                <a:latin typeface="Arial"/>
                <a:cs typeface="Arial"/>
              </a:rPr>
              <a:t>ho</a:t>
            </a:r>
            <a:r>
              <a:rPr sz="1200" b="1" spc="10" dirty="0">
                <a:latin typeface="Arial"/>
                <a:cs typeface="Arial"/>
              </a:rPr>
              <a:t>os</a:t>
            </a:r>
            <a:r>
              <a:rPr sz="1200" b="1" spc="-5" dirty="0">
                <a:latin typeface="Arial"/>
                <a:cs typeface="Arial"/>
              </a:rPr>
              <a:t>e</a:t>
            </a:r>
            <a:endParaRPr sz="1200">
              <a:latin typeface="Arial"/>
              <a:cs typeface="Arial"/>
            </a:endParaRPr>
          </a:p>
        </p:txBody>
      </p:sp>
      <p:sp>
        <p:nvSpPr>
          <p:cNvPr id="14" name="object 14"/>
          <p:cNvSpPr txBox="1">
            <a:spLocks noGrp="1"/>
          </p:cNvSpPr>
          <p:nvPr>
            <p:ph type="sldNum" sz="quarter" idx="11"/>
          </p:nvPr>
        </p:nvSpPr>
        <p:spPr>
          <a:xfrm>
            <a:off x="3124200" y="6449144"/>
            <a:ext cx="2895600" cy="17953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10"/>
              </a:lnSpc>
            </a:pPr>
            <a:r>
              <a:rPr dirty="0"/>
              <a:t>- 108</a:t>
            </a:r>
            <a:r>
              <a:rPr spc="-40" dirty="0"/>
              <a:t> </a:t>
            </a:r>
            <a:r>
              <a:rPr dirty="0"/>
              <a:t>-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3492947" y="3890652"/>
            <a:ext cx="2389840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latin typeface="Arial"/>
                <a:cs typeface="Arial"/>
              </a:rPr>
              <a:t>the desired linetype </a:t>
            </a:r>
            <a:r>
              <a:rPr sz="1200" dirty="0">
                <a:latin typeface="Arial"/>
                <a:cs typeface="Arial"/>
              </a:rPr>
              <a:t>to</a:t>
            </a:r>
            <a:r>
              <a:rPr sz="1200" spc="-125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assign.</a:t>
            </a:r>
            <a:endParaRPr sz="12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013771" y="5649949"/>
            <a:ext cx="856129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56235" algn="l"/>
              </a:tabLst>
            </a:pPr>
            <a:r>
              <a:rPr sz="1200" spc="10" dirty="0">
                <a:latin typeface="Arial"/>
                <a:cs typeface="Arial"/>
              </a:rPr>
              <a:t>5</a:t>
            </a:r>
            <a:r>
              <a:rPr sz="1200" dirty="0">
                <a:latin typeface="Arial"/>
                <a:cs typeface="Arial"/>
              </a:rPr>
              <a:t>.	</a:t>
            </a:r>
            <a:r>
              <a:rPr sz="1200" b="1" spc="-20" dirty="0">
                <a:latin typeface="Arial"/>
                <a:cs typeface="Arial"/>
              </a:rPr>
              <a:t>C</a:t>
            </a:r>
            <a:r>
              <a:rPr sz="1200" b="1" spc="-10" dirty="0">
                <a:latin typeface="Arial"/>
                <a:cs typeface="Arial"/>
              </a:rPr>
              <a:t>li</a:t>
            </a:r>
            <a:r>
              <a:rPr sz="1200" b="1" spc="-20" dirty="0">
                <a:latin typeface="Arial"/>
                <a:cs typeface="Arial"/>
              </a:rPr>
              <a:t>c</a:t>
            </a:r>
            <a:r>
              <a:rPr sz="1200" b="1" spc="-5" dirty="0">
                <a:latin typeface="Arial"/>
                <a:cs typeface="Arial"/>
              </a:rPr>
              <a:t>k</a:t>
            </a:r>
            <a:endParaRPr sz="12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491156" y="5649949"/>
            <a:ext cx="344394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10" dirty="0">
                <a:latin typeface="Arial"/>
                <a:cs typeface="Arial"/>
              </a:rPr>
              <a:t>OK.</a:t>
            </a:r>
            <a:endParaRPr sz="12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92888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41417" y="279695"/>
            <a:ext cx="4554071" cy="86049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1609725">
              <a:lnSpc>
                <a:spcPct val="152500"/>
              </a:lnSpc>
              <a:spcBef>
                <a:spcPts val="100"/>
              </a:spcBef>
            </a:pPr>
            <a:r>
              <a:rPr sz="1800" b="1" spc="-20" dirty="0">
                <a:latin typeface="Arial"/>
                <a:cs typeface="Arial"/>
              </a:rPr>
              <a:t>AutoCAD </a:t>
            </a:r>
            <a:r>
              <a:rPr sz="1800" b="1" spc="-15" dirty="0">
                <a:latin typeface="Arial"/>
                <a:cs typeface="Arial"/>
              </a:rPr>
              <a:t>2D</a:t>
            </a:r>
            <a:r>
              <a:rPr sz="1800" b="1" spc="-55" dirty="0">
                <a:latin typeface="Arial"/>
                <a:cs typeface="Arial"/>
              </a:rPr>
              <a:t> </a:t>
            </a:r>
            <a:r>
              <a:rPr sz="1800" b="1" spc="-20" dirty="0">
                <a:latin typeface="Arial"/>
                <a:cs typeface="Arial"/>
              </a:rPr>
              <a:t>Tutorial  Lineweights</a:t>
            </a:r>
            <a:r>
              <a:rPr sz="1800" b="1" spc="-10" dirty="0">
                <a:latin typeface="Arial"/>
                <a:cs typeface="Arial"/>
              </a:rPr>
              <a:t> </a:t>
            </a:r>
            <a:r>
              <a:rPr sz="1800" b="1" spc="-15" dirty="0">
                <a:latin typeface="Arial"/>
                <a:cs typeface="Arial"/>
              </a:rPr>
              <a:t>12.8</a:t>
            </a:r>
            <a:endParaRPr sz="18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341418" y="1217010"/>
            <a:ext cx="3482041" cy="22762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400" b="1" spc="-15" dirty="0">
                <a:latin typeface="Arial"/>
                <a:cs typeface="Arial"/>
              </a:rPr>
              <a:t>Loading and Changing</a:t>
            </a:r>
            <a:r>
              <a:rPr sz="1400" b="1" spc="-200" dirty="0">
                <a:latin typeface="Arial"/>
                <a:cs typeface="Arial"/>
              </a:rPr>
              <a:t> </a:t>
            </a:r>
            <a:r>
              <a:rPr sz="1400" b="1" spc="-20" dirty="0">
                <a:latin typeface="Arial"/>
                <a:cs typeface="Arial"/>
              </a:rPr>
              <a:t>Lineweights</a:t>
            </a:r>
            <a:endParaRPr sz="1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013771" y="1453049"/>
            <a:ext cx="1102659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56235" algn="l"/>
              </a:tabLst>
            </a:pPr>
            <a:r>
              <a:rPr sz="1200" spc="10" dirty="0">
                <a:latin typeface="Arial"/>
                <a:cs typeface="Arial"/>
              </a:rPr>
              <a:t>1</a:t>
            </a:r>
            <a:r>
              <a:rPr sz="1200" dirty="0">
                <a:latin typeface="Arial"/>
                <a:cs typeface="Arial"/>
              </a:rPr>
              <a:t>.	</a:t>
            </a:r>
            <a:r>
              <a:rPr sz="1200" b="1" dirty="0">
                <a:latin typeface="Arial"/>
                <a:cs typeface="Arial"/>
              </a:rPr>
              <a:t>C</a:t>
            </a:r>
            <a:r>
              <a:rPr sz="1200" b="1" spc="15" dirty="0">
                <a:latin typeface="Arial"/>
                <a:cs typeface="Arial"/>
              </a:rPr>
              <a:t>ho</a:t>
            </a:r>
            <a:r>
              <a:rPr sz="1200" b="1" spc="10" dirty="0">
                <a:latin typeface="Arial"/>
                <a:cs typeface="Arial"/>
              </a:rPr>
              <a:t>os</a:t>
            </a:r>
            <a:r>
              <a:rPr sz="1200" b="1" spc="-5" dirty="0">
                <a:latin typeface="Arial"/>
                <a:cs typeface="Arial"/>
              </a:rPr>
              <a:t>e</a:t>
            </a:r>
            <a:endParaRPr sz="12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493844" y="1453049"/>
            <a:ext cx="3191435" cy="112594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15" dirty="0">
                <a:latin typeface="Arial"/>
                <a:cs typeface="Arial"/>
              </a:rPr>
              <a:t>Format,</a:t>
            </a:r>
            <a:r>
              <a:rPr sz="1200" spc="-55" dirty="0">
                <a:latin typeface="Arial"/>
                <a:cs typeface="Arial"/>
              </a:rPr>
              <a:t> </a:t>
            </a:r>
            <a:r>
              <a:rPr sz="1200" spc="-20" dirty="0">
                <a:latin typeface="Arial"/>
                <a:cs typeface="Arial"/>
              </a:rPr>
              <a:t>Lineweight...</a:t>
            </a:r>
            <a:endParaRPr sz="1200">
              <a:latin typeface="Arial"/>
              <a:cs typeface="Arial"/>
            </a:endParaRPr>
          </a:p>
          <a:p>
            <a:pPr marL="468630">
              <a:lnSpc>
                <a:spcPct val="100000"/>
              </a:lnSpc>
              <a:spcBef>
                <a:spcPts val="960"/>
              </a:spcBef>
            </a:pPr>
            <a:r>
              <a:rPr sz="1200" b="1" spc="-5" dirty="0">
                <a:latin typeface="Arial"/>
                <a:cs typeface="Arial"/>
              </a:rPr>
              <a:t>or</a:t>
            </a:r>
            <a:endParaRPr sz="1200">
              <a:latin typeface="Arial"/>
              <a:cs typeface="Arial"/>
            </a:endParaRPr>
          </a:p>
          <a:p>
            <a:pPr marL="26670" marR="5080" indent="31750">
              <a:lnSpc>
                <a:spcPts val="2400"/>
              </a:lnSpc>
            </a:pPr>
            <a:r>
              <a:rPr sz="1200" spc="-5" dirty="0">
                <a:latin typeface="Arial"/>
                <a:cs typeface="Arial"/>
              </a:rPr>
              <a:t>LINEWEIGHT at the </a:t>
            </a:r>
            <a:r>
              <a:rPr sz="1200" dirty="0">
                <a:latin typeface="Arial"/>
                <a:cs typeface="Arial"/>
              </a:rPr>
              <a:t>command</a:t>
            </a:r>
            <a:r>
              <a:rPr sz="1200" spc="-190" dirty="0">
                <a:latin typeface="Arial"/>
                <a:cs typeface="Arial"/>
              </a:rPr>
              <a:t> </a:t>
            </a:r>
            <a:r>
              <a:rPr sz="1200" spc="15" dirty="0">
                <a:latin typeface="Arial"/>
                <a:cs typeface="Arial"/>
              </a:rPr>
              <a:t>prompt.  </a:t>
            </a:r>
            <a:r>
              <a:rPr sz="1200" spc="-15" dirty="0">
                <a:latin typeface="Arial"/>
                <a:cs typeface="Arial"/>
              </a:rPr>
              <a:t>Command: </a:t>
            </a:r>
            <a:r>
              <a:rPr sz="1200" b="1" dirty="0">
                <a:latin typeface="Arial"/>
                <a:cs typeface="Arial"/>
              </a:rPr>
              <a:t>LINEWEIGHT or</a:t>
            </a:r>
            <a:r>
              <a:rPr sz="1200" b="1" spc="-130" dirty="0">
                <a:latin typeface="Arial"/>
                <a:cs typeface="Arial"/>
              </a:rPr>
              <a:t> </a:t>
            </a:r>
            <a:r>
              <a:rPr sz="1200" b="1" spc="5" dirty="0">
                <a:latin typeface="Arial"/>
                <a:cs typeface="Arial"/>
              </a:rPr>
              <a:t>LWEIGHT</a:t>
            </a:r>
            <a:endParaRPr sz="12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068457" y="1824456"/>
            <a:ext cx="855382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54965" algn="l"/>
              </a:tabLst>
            </a:pPr>
            <a:r>
              <a:rPr sz="1200" spc="10" dirty="0">
                <a:latin typeface="Arial"/>
                <a:cs typeface="Arial"/>
              </a:rPr>
              <a:t>2</a:t>
            </a:r>
            <a:r>
              <a:rPr sz="1200" dirty="0">
                <a:latin typeface="Arial"/>
                <a:cs typeface="Arial"/>
              </a:rPr>
              <a:t>.	</a:t>
            </a:r>
            <a:r>
              <a:rPr sz="1200" b="1" spc="10" dirty="0">
                <a:latin typeface="Arial"/>
                <a:cs typeface="Arial"/>
              </a:rPr>
              <a:t>T</a:t>
            </a:r>
            <a:r>
              <a:rPr sz="1200" b="1" spc="-10" dirty="0">
                <a:latin typeface="Arial"/>
                <a:cs typeface="Arial"/>
              </a:rPr>
              <a:t>y</a:t>
            </a:r>
            <a:r>
              <a:rPr sz="1200" b="1" spc="10" dirty="0">
                <a:latin typeface="Arial"/>
                <a:cs typeface="Arial"/>
              </a:rPr>
              <a:t>p</a:t>
            </a:r>
            <a:r>
              <a:rPr sz="1200" b="1" spc="-5" dirty="0">
                <a:latin typeface="Arial"/>
                <a:cs typeface="Arial"/>
              </a:rPr>
              <a:t>e</a:t>
            </a:r>
            <a:endParaRPr sz="12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492947" y="2234958"/>
            <a:ext cx="3527612" cy="70262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69900">
              <a:lnSpc>
                <a:spcPct val="100000"/>
              </a:lnSpc>
              <a:spcBef>
                <a:spcPts val="100"/>
              </a:spcBef>
            </a:pPr>
            <a:r>
              <a:rPr sz="1200" b="1" spc="-5" dirty="0">
                <a:latin typeface="Arial"/>
                <a:cs typeface="Arial"/>
              </a:rPr>
              <a:t>or</a:t>
            </a:r>
            <a:endParaRPr sz="1200">
              <a:latin typeface="Arial"/>
              <a:cs typeface="Arial"/>
            </a:endParaRPr>
          </a:p>
          <a:p>
            <a:pPr marL="12700" marR="5080" indent="635">
              <a:lnSpc>
                <a:spcPct val="109200"/>
              </a:lnSpc>
              <a:spcBef>
                <a:spcPts val="825"/>
              </a:spcBef>
            </a:pPr>
            <a:r>
              <a:rPr sz="1200" spc="-5" dirty="0">
                <a:latin typeface="Arial"/>
                <a:cs typeface="Arial"/>
              </a:rPr>
              <a:t>a lineweight to make current from the</a:t>
            </a:r>
            <a:r>
              <a:rPr sz="1200" spc="-175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Object  Properties</a:t>
            </a:r>
            <a:r>
              <a:rPr sz="1200" spc="-45" dirty="0">
                <a:latin typeface="Arial"/>
                <a:cs typeface="Arial"/>
              </a:rPr>
              <a:t> </a:t>
            </a:r>
            <a:r>
              <a:rPr sz="1200" spc="-10" dirty="0">
                <a:latin typeface="Arial"/>
                <a:cs typeface="Arial"/>
              </a:rPr>
              <a:t>menu.</a:t>
            </a:r>
            <a:endParaRPr sz="12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013771" y="2430436"/>
            <a:ext cx="803088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56235" algn="l"/>
              </a:tabLst>
            </a:pPr>
            <a:r>
              <a:rPr sz="1200" spc="10" dirty="0">
                <a:latin typeface="Arial"/>
                <a:cs typeface="Arial"/>
              </a:rPr>
              <a:t>4</a:t>
            </a:r>
            <a:r>
              <a:rPr sz="1200" dirty="0">
                <a:latin typeface="Arial"/>
                <a:cs typeface="Arial"/>
              </a:rPr>
              <a:t>.	</a:t>
            </a:r>
            <a:r>
              <a:rPr sz="1200" b="1" spc="-5" dirty="0">
                <a:latin typeface="Arial"/>
                <a:cs typeface="Arial"/>
              </a:rPr>
              <a:t>Pick</a:t>
            </a:r>
            <a:endParaRPr sz="1200">
              <a:latin typeface="Arial"/>
              <a:cs typeface="Aria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3507888" y="2755254"/>
            <a:ext cx="4168588" cy="138055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2432123" y="5064332"/>
            <a:ext cx="4179346" cy="14660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1610359" y="4311907"/>
            <a:ext cx="6030259" cy="201369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15" dirty="0">
                <a:latin typeface="Arial"/>
                <a:cs typeface="Arial"/>
              </a:rPr>
              <a:t>TIPS</a:t>
            </a:r>
            <a:r>
              <a:rPr sz="1200" spc="-15" dirty="0">
                <a:latin typeface="Arial"/>
                <a:cs typeface="Arial"/>
              </a:rPr>
              <a:t>:</a:t>
            </a:r>
            <a:endParaRPr sz="1200">
              <a:latin typeface="Arial"/>
              <a:cs typeface="Arial"/>
            </a:endParaRPr>
          </a:p>
          <a:p>
            <a:pPr marL="241935" indent="-229870">
              <a:lnSpc>
                <a:spcPct val="100000"/>
              </a:lnSpc>
              <a:spcBef>
                <a:spcPts val="1035"/>
              </a:spcBef>
              <a:buChar char="-"/>
              <a:tabLst>
                <a:tab pos="241935" algn="l"/>
                <a:tab pos="242570" algn="l"/>
              </a:tabLst>
            </a:pPr>
            <a:r>
              <a:rPr sz="1200" spc="-15" dirty="0">
                <a:latin typeface="Arial"/>
                <a:cs typeface="Arial"/>
              </a:rPr>
              <a:t>Lineweights </a:t>
            </a:r>
            <a:r>
              <a:rPr sz="1200" dirty="0">
                <a:latin typeface="Arial"/>
                <a:cs typeface="Arial"/>
              </a:rPr>
              <a:t>can also be assigned </a:t>
            </a:r>
            <a:r>
              <a:rPr sz="1200" spc="5" dirty="0">
                <a:latin typeface="Arial"/>
                <a:cs typeface="Arial"/>
              </a:rPr>
              <a:t>to</a:t>
            </a:r>
            <a:r>
              <a:rPr sz="1200" spc="-22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layers.</a:t>
            </a:r>
            <a:endParaRPr sz="1200">
              <a:latin typeface="Arial"/>
              <a:cs typeface="Arial"/>
            </a:endParaRPr>
          </a:p>
          <a:p>
            <a:pPr marL="241300" marR="5080" indent="-228600">
              <a:lnSpc>
                <a:spcPct val="104200"/>
              </a:lnSpc>
              <a:spcBef>
                <a:spcPts val="840"/>
              </a:spcBef>
              <a:buChar char="-"/>
              <a:tabLst>
                <a:tab pos="241935" algn="l"/>
                <a:tab pos="243204" algn="l"/>
              </a:tabLst>
            </a:pPr>
            <a:r>
              <a:rPr sz="1200" spc="-5" dirty="0">
                <a:latin typeface="Arial"/>
                <a:cs typeface="Arial"/>
              </a:rPr>
              <a:t>The</a:t>
            </a:r>
            <a:r>
              <a:rPr sz="1200" spc="-45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Display</a:t>
            </a:r>
            <a:r>
              <a:rPr sz="1200" spc="-40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Lineweights</a:t>
            </a:r>
            <a:r>
              <a:rPr sz="1200" spc="-45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feature</a:t>
            </a:r>
            <a:r>
              <a:rPr sz="1200" spc="-40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can</a:t>
            </a:r>
            <a:r>
              <a:rPr sz="1200" spc="-40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be</a:t>
            </a:r>
            <a:r>
              <a:rPr sz="1200" spc="-45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turned</a:t>
            </a:r>
            <a:r>
              <a:rPr sz="1200" spc="-40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on/off</a:t>
            </a:r>
            <a:r>
              <a:rPr sz="1200" spc="-40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o</a:t>
            </a:r>
            <a:r>
              <a:rPr sz="1200" spc="-190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n</a:t>
            </a:r>
            <a:r>
              <a:rPr sz="1200" spc="-35" dirty="0">
                <a:latin typeface="Arial"/>
                <a:cs typeface="Arial"/>
              </a:rPr>
              <a:t> </a:t>
            </a:r>
            <a:r>
              <a:rPr sz="1200" spc="-15" dirty="0">
                <a:latin typeface="Arial"/>
                <a:cs typeface="Arial"/>
              </a:rPr>
              <a:t>the</a:t>
            </a:r>
            <a:r>
              <a:rPr sz="1200" spc="-30" dirty="0">
                <a:latin typeface="Arial"/>
                <a:cs typeface="Arial"/>
              </a:rPr>
              <a:t> </a:t>
            </a:r>
            <a:r>
              <a:rPr sz="1200" spc="-15" dirty="0">
                <a:latin typeface="Arial"/>
                <a:cs typeface="Arial"/>
              </a:rPr>
              <a:t>status</a:t>
            </a:r>
            <a:r>
              <a:rPr sz="1200" spc="-35" dirty="0">
                <a:latin typeface="Arial"/>
                <a:cs typeface="Arial"/>
              </a:rPr>
              <a:t> </a:t>
            </a:r>
            <a:r>
              <a:rPr sz="1200" spc="-15" dirty="0">
                <a:latin typeface="Arial"/>
                <a:cs typeface="Arial"/>
              </a:rPr>
              <a:t>bar</a:t>
            </a:r>
            <a:r>
              <a:rPr sz="1200" spc="45" dirty="0">
                <a:latin typeface="Arial"/>
                <a:cs typeface="Arial"/>
              </a:rPr>
              <a:t> </a:t>
            </a:r>
            <a:r>
              <a:rPr sz="1200" spc="10" dirty="0">
                <a:latin typeface="Arial"/>
                <a:cs typeface="Arial"/>
              </a:rPr>
              <a:t>to  </a:t>
            </a:r>
            <a:r>
              <a:rPr sz="1200" spc="-15" dirty="0">
                <a:latin typeface="Arial"/>
                <a:cs typeface="Arial"/>
              </a:rPr>
              <a:t>show </a:t>
            </a:r>
            <a:r>
              <a:rPr sz="1200" spc="-5" dirty="0">
                <a:latin typeface="Arial"/>
                <a:cs typeface="Arial"/>
              </a:rPr>
              <a:t>or not show lineweights in the drawing, thus making </a:t>
            </a:r>
            <a:r>
              <a:rPr sz="1200" spc="-10" dirty="0">
                <a:latin typeface="Arial"/>
                <a:cs typeface="Arial"/>
              </a:rPr>
              <a:t>regenerations  </a:t>
            </a:r>
            <a:r>
              <a:rPr sz="1200" spc="-25" dirty="0">
                <a:latin typeface="Arial"/>
                <a:cs typeface="Arial"/>
              </a:rPr>
              <a:t>faster.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  <a:buFont typeface="Arial"/>
              <a:buChar char="-"/>
            </a:pPr>
            <a:endParaRPr sz="13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Font typeface="Arial"/>
              <a:buChar char="-"/>
            </a:pPr>
            <a:endParaRPr sz="1850">
              <a:latin typeface="Arial"/>
              <a:cs typeface="Arial"/>
            </a:endParaRPr>
          </a:p>
          <a:p>
            <a:pPr marL="241300" marR="200025" indent="-228600">
              <a:lnSpc>
                <a:spcPct val="95700"/>
              </a:lnSpc>
              <a:buChar char="-"/>
              <a:tabLst>
                <a:tab pos="241935" algn="l"/>
                <a:tab pos="242570" algn="l"/>
              </a:tabLst>
            </a:pPr>
            <a:r>
              <a:rPr sz="1200" spc="-5" dirty="0">
                <a:latin typeface="Arial"/>
                <a:cs typeface="Arial"/>
              </a:rPr>
              <a:t>Lineweights are displayed using a </a:t>
            </a:r>
            <a:r>
              <a:rPr sz="1200" spc="-25" dirty="0">
                <a:latin typeface="Arial"/>
                <a:cs typeface="Arial"/>
              </a:rPr>
              <a:t>pixel </a:t>
            </a:r>
            <a:r>
              <a:rPr sz="1200" spc="-5" dirty="0">
                <a:latin typeface="Arial"/>
                <a:cs typeface="Arial"/>
              </a:rPr>
              <a:t>width in proportion to the real-  </a:t>
            </a:r>
            <a:r>
              <a:rPr sz="1200" spc="-10" dirty="0">
                <a:latin typeface="Arial"/>
                <a:cs typeface="Arial"/>
              </a:rPr>
              <a:t>world </a:t>
            </a:r>
            <a:r>
              <a:rPr sz="1200" spc="-15" dirty="0">
                <a:latin typeface="Arial"/>
                <a:cs typeface="Arial"/>
              </a:rPr>
              <a:t>unit value </a:t>
            </a:r>
            <a:r>
              <a:rPr sz="1200" spc="-10" dirty="0">
                <a:latin typeface="Arial"/>
                <a:cs typeface="Arial"/>
              </a:rPr>
              <a:t>at </a:t>
            </a:r>
            <a:r>
              <a:rPr sz="1200" spc="-15" dirty="0">
                <a:latin typeface="Arial"/>
                <a:cs typeface="Arial"/>
              </a:rPr>
              <a:t>which </a:t>
            </a:r>
            <a:r>
              <a:rPr sz="1200" spc="-10" dirty="0">
                <a:latin typeface="Arial"/>
                <a:cs typeface="Arial"/>
              </a:rPr>
              <a:t>they </a:t>
            </a:r>
            <a:r>
              <a:rPr sz="1200" dirty="0">
                <a:latin typeface="Arial"/>
                <a:cs typeface="Arial"/>
              </a:rPr>
              <a:t>plot. If </a:t>
            </a:r>
            <a:r>
              <a:rPr sz="1200" spc="-5" dirty="0">
                <a:latin typeface="Arial"/>
                <a:cs typeface="Arial"/>
              </a:rPr>
              <a:t>you are using a </a:t>
            </a:r>
            <a:r>
              <a:rPr sz="1200" spc="-15" dirty="0">
                <a:latin typeface="Arial"/>
                <a:cs typeface="Arial"/>
              </a:rPr>
              <a:t>high-resolution  </a:t>
            </a:r>
            <a:r>
              <a:rPr sz="1200" spc="-20" dirty="0">
                <a:latin typeface="Arial"/>
                <a:cs typeface="Arial"/>
              </a:rPr>
              <a:t>monitor, </a:t>
            </a:r>
            <a:r>
              <a:rPr sz="1200" spc="-15" dirty="0">
                <a:latin typeface="Arial"/>
                <a:cs typeface="Arial"/>
              </a:rPr>
              <a:t>you can </a:t>
            </a:r>
            <a:r>
              <a:rPr sz="1200" spc="-10" dirty="0">
                <a:latin typeface="Arial"/>
                <a:cs typeface="Arial"/>
              </a:rPr>
              <a:t>adjust </a:t>
            </a:r>
            <a:r>
              <a:rPr sz="1200" spc="-5" dirty="0">
                <a:latin typeface="Arial"/>
                <a:cs typeface="Arial"/>
              </a:rPr>
              <a:t>the lineweight display scale </a:t>
            </a:r>
            <a:r>
              <a:rPr sz="1200" dirty="0">
                <a:latin typeface="Arial"/>
                <a:cs typeface="Arial"/>
              </a:rPr>
              <a:t>to </a:t>
            </a:r>
            <a:r>
              <a:rPr sz="1200" spc="5" dirty="0">
                <a:latin typeface="Arial"/>
                <a:cs typeface="Arial"/>
              </a:rPr>
              <a:t>better </a:t>
            </a:r>
            <a:r>
              <a:rPr sz="1200" spc="-20" dirty="0">
                <a:latin typeface="Arial"/>
                <a:cs typeface="Arial"/>
              </a:rPr>
              <a:t>display  </a:t>
            </a:r>
            <a:r>
              <a:rPr sz="1200" spc="-15" dirty="0">
                <a:latin typeface="Arial"/>
                <a:cs typeface="Arial"/>
              </a:rPr>
              <a:t>different lineweight</a:t>
            </a:r>
            <a:r>
              <a:rPr sz="1200" spc="-50" dirty="0">
                <a:latin typeface="Arial"/>
                <a:cs typeface="Arial"/>
              </a:rPr>
              <a:t> </a:t>
            </a:r>
            <a:r>
              <a:rPr sz="1200" spc="-15" dirty="0">
                <a:latin typeface="Arial"/>
                <a:cs typeface="Arial"/>
              </a:rPr>
              <a:t>widths.</a:t>
            </a:r>
            <a:endParaRPr sz="1200">
              <a:latin typeface="Arial"/>
              <a:cs typeface="Arial"/>
            </a:endParaRPr>
          </a:p>
        </p:txBody>
      </p:sp>
      <p:sp>
        <p:nvSpPr>
          <p:cNvPr id="12" name="object 12"/>
          <p:cNvSpPr txBox="1">
            <a:spLocks noGrp="1"/>
          </p:cNvSpPr>
          <p:nvPr>
            <p:ph type="sldNum" sz="quarter" idx="11"/>
          </p:nvPr>
        </p:nvSpPr>
        <p:spPr>
          <a:xfrm>
            <a:off x="3124200" y="6449144"/>
            <a:ext cx="2895600" cy="17953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10"/>
              </a:lnSpc>
            </a:pPr>
            <a:r>
              <a:rPr dirty="0"/>
              <a:t>- 109</a:t>
            </a:r>
            <a:r>
              <a:rPr spc="-40" dirty="0"/>
              <a:t> </a:t>
            </a:r>
            <a:r>
              <a:rPr dirty="0"/>
              <a:t>-</a:t>
            </a:r>
          </a:p>
        </p:txBody>
      </p:sp>
    </p:spTree>
    <p:extLst>
      <p:ext uri="{BB962C8B-B14F-4D97-AF65-F5344CB8AC3E}">
        <p14:creationId xmlns:p14="http://schemas.microsoft.com/office/powerpoint/2010/main" val="16882727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154706" y="1399129"/>
            <a:ext cx="313765" cy="17104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894241" y="3524946"/>
            <a:ext cx="5782235" cy="196063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341418" y="371570"/>
            <a:ext cx="4553324" cy="87459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621790">
              <a:lnSpc>
                <a:spcPct val="100000"/>
              </a:lnSpc>
              <a:spcBef>
                <a:spcPts val="100"/>
              </a:spcBef>
            </a:pPr>
            <a:r>
              <a:rPr sz="1800" b="1" spc="-20" dirty="0">
                <a:latin typeface="Arial"/>
                <a:cs typeface="Arial"/>
              </a:rPr>
              <a:t>AutoCAD </a:t>
            </a:r>
            <a:r>
              <a:rPr sz="1800" b="1" spc="-15" dirty="0">
                <a:latin typeface="Arial"/>
                <a:cs typeface="Arial"/>
              </a:rPr>
              <a:t>2D</a:t>
            </a:r>
            <a:r>
              <a:rPr sz="1800" b="1" spc="-50" dirty="0">
                <a:latin typeface="Arial"/>
                <a:cs typeface="Arial"/>
              </a:rPr>
              <a:t> </a:t>
            </a:r>
            <a:r>
              <a:rPr sz="1800" b="1" spc="-20" dirty="0">
                <a:latin typeface="Arial"/>
                <a:cs typeface="Arial"/>
              </a:rPr>
              <a:t>Tutorial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800" b="1" spc="-20" dirty="0">
                <a:latin typeface="Arial"/>
                <a:cs typeface="Arial"/>
              </a:rPr>
              <a:t>Object Properties</a:t>
            </a:r>
            <a:r>
              <a:rPr sz="1800" b="1" spc="15" dirty="0">
                <a:latin typeface="Arial"/>
                <a:cs typeface="Arial"/>
              </a:rPr>
              <a:t> </a:t>
            </a:r>
            <a:r>
              <a:rPr sz="1800" b="1" spc="-15" dirty="0">
                <a:latin typeface="Arial"/>
                <a:cs typeface="Arial"/>
              </a:rPr>
              <a:t>12.9</a:t>
            </a:r>
            <a:endParaRPr sz="1800">
              <a:latin typeface="Arial"/>
              <a:cs typeface="Arial"/>
            </a:endParaRPr>
          </a:p>
        </p:txBody>
      </p:sp>
      <p:sp>
        <p:nvSpPr>
          <p:cNvPr id="15" name="object 15"/>
          <p:cNvSpPr txBox="1">
            <a:spLocks noGrp="1"/>
          </p:cNvSpPr>
          <p:nvPr>
            <p:ph type="sldNum" sz="quarter" idx="11"/>
          </p:nvPr>
        </p:nvSpPr>
        <p:spPr>
          <a:xfrm>
            <a:off x="3124200" y="6449144"/>
            <a:ext cx="2895600" cy="17953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10"/>
              </a:lnSpc>
            </a:pPr>
            <a:r>
              <a:rPr dirty="0"/>
              <a:t>- 110</a:t>
            </a:r>
            <a:r>
              <a:rPr spc="-40" dirty="0"/>
              <a:t> </a:t>
            </a:r>
            <a:r>
              <a:rPr dirty="0"/>
              <a:t>-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2015564" y="1019577"/>
            <a:ext cx="1284194" cy="6514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08000" indent="-495300">
              <a:lnSpc>
                <a:spcPct val="100000"/>
              </a:lnSpc>
              <a:spcBef>
                <a:spcPts val="100"/>
              </a:spcBef>
              <a:buFont typeface="Arial"/>
              <a:buAutoNum type="arabicPeriod"/>
              <a:tabLst>
                <a:tab pos="507365" algn="l"/>
                <a:tab pos="508000" algn="l"/>
              </a:tabLst>
            </a:pPr>
            <a:r>
              <a:rPr sz="1200" b="1" spc="15" dirty="0">
                <a:latin typeface="Arial"/>
                <a:cs typeface="Arial"/>
              </a:rPr>
              <a:t>Choose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Font typeface="Arial"/>
              <a:buAutoNum type="arabicPeriod"/>
            </a:pPr>
            <a:endParaRPr sz="1750">
              <a:latin typeface="Arial"/>
              <a:cs typeface="Arial"/>
            </a:endParaRPr>
          </a:p>
          <a:p>
            <a:pPr marL="513715" indent="-495934">
              <a:lnSpc>
                <a:spcPct val="100000"/>
              </a:lnSpc>
              <a:buFont typeface="Arial"/>
              <a:buAutoNum type="arabicPeriod"/>
              <a:tabLst>
                <a:tab pos="513715" algn="l"/>
                <a:tab pos="514350" algn="l"/>
              </a:tabLst>
            </a:pPr>
            <a:r>
              <a:rPr sz="1200" b="1" spc="-10" dirty="0">
                <a:latin typeface="Arial"/>
                <a:cs typeface="Arial"/>
              </a:rPr>
              <a:t>Click</a:t>
            </a:r>
            <a:endParaRPr sz="12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491155" y="1019577"/>
            <a:ext cx="4230593" cy="33616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3970">
              <a:lnSpc>
                <a:spcPts val="1405"/>
              </a:lnSpc>
              <a:spcBef>
                <a:spcPts val="100"/>
              </a:spcBef>
            </a:pPr>
            <a:r>
              <a:rPr sz="1200" dirty="0">
                <a:latin typeface="Arial"/>
                <a:cs typeface="Arial"/>
              </a:rPr>
              <a:t>Modify,</a:t>
            </a:r>
            <a:r>
              <a:rPr sz="1200" spc="-4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Properties.</a:t>
            </a:r>
            <a:endParaRPr sz="1200">
              <a:latin typeface="Arial"/>
              <a:cs typeface="Arial"/>
            </a:endParaRPr>
          </a:p>
          <a:p>
            <a:pPr marL="471805">
              <a:lnSpc>
                <a:spcPts val="1405"/>
              </a:lnSpc>
            </a:pPr>
            <a:r>
              <a:rPr sz="1200" spc="-25" dirty="0">
                <a:latin typeface="Arial"/>
                <a:cs typeface="Arial"/>
              </a:rPr>
              <a:t>or</a:t>
            </a:r>
            <a:endParaRPr sz="1200">
              <a:latin typeface="Arial"/>
              <a:cs typeface="Arial"/>
            </a:endParaRPr>
          </a:p>
          <a:p>
            <a:pPr marL="18415">
              <a:lnSpc>
                <a:spcPct val="100000"/>
              </a:lnSpc>
              <a:spcBef>
                <a:spcPts val="670"/>
              </a:spcBef>
            </a:pPr>
            <a:r>
              <a:rPr sz="1200" spc="-5" dirty="0">
                <a:latin typeface="Arial"/>
                <a:cs typeface="Arial"/>
              </a:rPr>
              <a:t>the Properties</a:t>
            </a:r>
            <a:r>
              <a:rPr sz="1200" spc="-90" dirty="0">
                <a:latin typeface="Arial"/>
                <a:cs typeface="Arial"/>
              </a:rPr>
              <a:t> </a:t>
            </a:r>
            <a:r>
              <a:rPr sz="1200" spc="-10" dirty="0">
                <a:latin typeface="Arial"/>
                <a:cs typeface="Arial"/>
              </a:rPr>
              <a:t>icon.</a:t>
            </a:r>
            <a:endParaRPr sz="1200">
              <a:latin typeface="Arial"/>
              <a:cs typeface="Arial"/>
            </a:endParaRPr>
          </a:p>
          <a:p>
            <a:pPr marL="471805">
              <a:lnSpc>
                <a:spcPct val="100000"/>
              </a:lnSpc>
              <a:spcBef>
                <a:spcPts val="865"/>
              </a:spcBef>
            </a:pPr>
            <a:r>
              <a:rPr sz="1200" spc="-25" dirty="0">
                <a:latin typeface="Arial"/>
                <a:cs typeface="Arial"/>
              </a:rPr>
              <a:t>or</a:t>
            </a:r>
            <a:endParaRPr sz="1200">
              <a:latin typeface="Arial"/>
              <a:cs typeface="Arial"/>
            </a:endParaRPr>
          </a:p>
          <a:p>
            <a:pPr marL="13970" marR="5080">
              <a:lnSpc>
                <a:spcPct val="156300"/>
              </a:lnSpc>
              <a:spcBef>
                <a:spcPts val="5"/>
              </a:spcBef>
            </a:pPr>
            <a:r>
              <a:rPr sz="1200" spc="-10" dirty="0">
                <a:latin typeface="Arial"/>
                <a:cs typeface="Arial"/>
              </a:rPr>
              <a:t>DDCHPROP </a:t>
            </a:r>
            <a:r>
              <a:rPr sz="1200" spc="-5" dirty="0">
                <a:latin typeface="Arial"/>
                <a:cs typeface="Arial"/>
              </a:rPr>
              <a:t>or DDMODIFY at the command</a:t>
            </a:r>
            <a:r>
              <a:rPr sz="1200" spc="-170" dirty="0">
                <a:latin typeface="Arial"/>
                <a:cs typeface="Arial"/>
              </a:rPr>
              <a:t> </a:t>
            </a:r>
            <a:r>
              <a:rPr sz="1200" spc="-10" dirty="0">
                <a:latin typeface="Arial"/>
                <a:cs typeface="Arial"/>
              </a:rPr>
              <a:t>prompt.  </a:t>
            </a:r>
            <a:r>
              <a:rPr sz="1200" spc="-15" dirty="0">
                <a:latin typeface="Arial"/>
                <a:cs typeface="Arial"/>
              </a:rPr>
              <a:t>Command: </a:t>
            </a:r>
            <a:r>
              <a:rPr sz="1200" b="1" spc="-5" dirty="0">
                <a:latin typeface="Arial"/>
                <a:cs typeface="Arial"/>
              </a:rPr>
              <a:t>DDCHPROP </a:t>
            </a:r>
            <a:r>
              <a:rPr sz="1200" spc="-5" dirty="0">
                <a:latin typeface="Arial"/>
                <a:cs typeface="Arial"/>
              </a:rPr>
              <a:t>(CH)</a:t>
            </a:r>
            <a:r>
              <a:rPr sz="1200" spc="-55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or</a:t>
            </a:r>
            <a:endParaRPr sz="1200">
              <a:latin typeface="Arial"/>
              <a:cs typeface="Arial"/>
            </a:endParaRPr>
          </a:p>
          <a:p>
            <a:pPr marL="13970">
              <a:lnSpc>
                <a:spcPct val="100000"/>
              </a:lnSpc>
              <a:spcBef>
                <a:spcPts val="190"/>
              </a:spcBef>
            </a:pPr>
            <a:r>
              <a:rPr sz="1200" b="1" dirty="0">
                <a:latin typeface="Arial"/>
                <a:cs typeface="Arial"/>
              </a:rPr>
              <a:t>DDMODIFY</a:t>
            </a:r>
            <a:r>
              <a:rPr sz="1200" b="1" spc="-130" dirty="0">
                <a:latin typeface="Arial"/>
                <a:cs typeface="Arial"/>
              </a:rPr>
              <a:t> </a:t>
            </a:r>
            <a:r>
              <a:rPr sz="1200" spc="-15" dirty="0">
                <a:latin typeface="Arial"/>
                <a:cs typeface="Arial"/>
              </a:rPr>
              <a:t>(MO)</a:t>
            </a:r>
            <a:endParaRPr sz="1200">
              <a:latin typeface="Arial"/>
              <a:cs typeface="Arial"/>
            </a:endParaRPr>
          </a:p>
          <a:p>
            <a:pPr marL="13970" marR="490855" indent="5080" algn="just">
              <a:lnSpc>
                <a:spcPct val="97300"/>
              </a:lnSpc>
              <a:spcBef>
                <a:spcPts val="810"/>
              </a:spcBef>
            </a:pPr>
            <a:r>
              <a:rPr sz="1200" dirty="0">
                <a:latin typeface="Arial"/>
                <a:cs typeface="Arial"/>
              </a:rPr>
              <a:t>Objects </a:t>
            </a:r>
            <a:r>
              <a:rPr sz="1200" spc="-5" dirty="0">
                <a:latin typeface="Arial"/>
                <a:cs typeface="Arial"/>
              </a:rPr>
              <a:t>whose properties you want to </a:t>
            </a:r>
            <a:r>
              <a:rPr sz="1200" spc="-10" dirty="0">
                <a:latin typeface="Arial"/>
                <a:cs typeface="Arial"/>
              </a:rPr>
              <a:t>change  </a:t>
            </a:r>
            <a:r>
              <a:rPr sz="1200" dirty="0">
                <a:latin typeface="Arial"/>
                <a:cs typeface="Arial"/>
              </a:rPr>
              <a:t>Pick </a:t>
            </a:r>
            <a:r>
              <a:rPr sz="1200" spc="-5" dirty="0">
                <a:latin typeface="Arial"/>
                <a:cs typeface="Arial"/>
              </a:rPr>
              <a:t>a window </a:t>
            </a:r>
            <a:r>
              <a:rPr sz="1200" dirty="0">
                <a:latin typeface="Arial"/>
                <a:cs typeface="Arial"/>
              </a:rPr>
              <a:t>for </a:t>
            </a:r>
            <a:r>
              <a:rPr sz="1200" spc="-5" dirty="0">
                <a:latin typeface="Arial"/>
                <a:cs typeface="Arial"/>
              </a:rPr>
              <a:t>DDCHPROP, single object  </a:t>
            </a:r>
            <a:r>
              <a:rPr sz="1200" spc="-10" dirty="0">
                <a:latin typeface="Arial"/>
                <a:cs typeface="Arial"/>
              </a:rPr>
              <a:t>for</a:t>
            </a:r>
            <a:r>
              <a:rPr sz="1200" spc="-55" dirty="0">
                <a:latin typeface="Arial"/>
                <a:cs typeface="Arial"/>
              </a:rPr>
              <a:t> </a:t>
            </a:r>
            <a:r>
              <a:rPr sz="1200" spc="-15" dirty="0">
                <a:latin typeface="Arial"/>
                <a:cs typeface="Arial"/>
              </a:rPr>
              <a:t>DDMODIFY.</a:t>
            </a:r>
            <a:endParaRPr sz="1200">
              <a:latin typeface="Arial"/>
              <a:cs typeface="Arial"/>
            </a:endParaRPr>
          </a:p>
          <a:p>
            <a:pPr marL="13970" marR="1706880">
              <a:lnSpc>
                <a:spcPct val="152300"/>
              </a:lnSpc>
              <a:spcBef>
                <a:spcPts val="90"/>
              </a:spcBef>
            </a:pPr>
            <a:r>
              <a:rPr sz="1200" spc="-5" dirty="0">
                <a:latin typeface="Arial"/>
                <a:cs typeface="Arial"/>
              </a:rPr>
              <a:t>Select objects:(select)  ENTER to accept objects.  </a:t>
            </a:r>
            <a:r>
              <a:rPr sz="1200" spc="-20" dirty="0">
                <a:latin typeface="Arial"/>
                <a:cs typeface="Arial"/>
              </a:rPr>
              <a:t>Select </a:t>
            </a:r>
            <a:r>
              <a:rPr sz="1200" spc="-5" dirty="0">
                <a:latin typeface="Arial"/>
                <a:cs typeface="Arial"/>
              </a:rPr>
              <a:t>objects: (press</a:t>
            </a:r>
            <a:r>
              <a:rPr sz="1200" spc="-160" dirty="0">
                <a:latin typeface="Arial"/>
                <a:cs typeface="Arial"/>
              </a:rPr>
              <a:t> </a:t>
            </a:r>
            <a:r>
              <a:rPr sz="1200" spc="-10" dirty="0">
                <a:latin typeface="Arial"/>
                <a:cs typeface="Arial"/>
              </a:rPr>
              <a:t>enter)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950"/>
              </a:spcBef>
            </a:pPr>
            <a:r>
              <a:rPr sz="1200" spc="-5" dirty="0">
                <a:latin typeface="Arial"/>
                <a:cs typeface="Arial"/>
              </a:rPr>
              <a:t>One of the following properties to</a:t>
            </a:r>
            <a:r>
              <a:rPr sz="1200" spc="-165" dirty="0">
                <a:latin typeface="Arial"/>
                <a:cs typeface="Arial"/>
              </a:rPr>
              <a:t> </a:t>
            </a:r>
            <a:r>
              <a:rPr sz="1200" spc="-10" dirty="0">
                <a:latin typeface="Arial"/>
                <a:cs typeface="Arial"/>
              </a:rPr>
              <a:t>change.</a:t>
            </a:r>
            <a:endParaRPr sz="12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013771" y="1674916"/>
            <a:ext cx="182282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10" dirty="0">
                <a:latin typeface="Arial"/>
                <a:cs typeface="Arial"/>
              </a:rPr>
              <a:t>3</a:t>
            </a:r>
            <a:r>
              <a:rPr sz="1200" dirty="0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596476" y="1674916"/>
            <a:ext cx="452718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10" dirty="0">
                <a:latin typeface="Arial"/>
                <a:cs typeface="Arial"/>
              </a:rPr>
              <a:t>T</a:t>
            </a:r>
            <a:r>
              <a:rPr sz="1200" b="1" spc="-10" dirty="0">
                <a:latin typeface="Arial"/>
                <a:cs typeface="Arial"/>
              </a:rPr>
              <a:t>y</a:t>
            </a:r>
            <a:r>
              <a:rPr sz="1200" b="1" spc="15" dirty="0">
                <a:latin typeface="Arial"/>
                <a:cs typeface="Arial"/>
              </a:rPr>
              <a:t>p</a:t>
            </a:r>
            <a:r>
              <a:rPr sz="1200" b="1" spc="-5" dirty="0">
                <a:latin typeface="Arial"/>
                <a:cs typeface="Arial"/>
              </a:rPr>
              <a:t>e</a:t>
            </a:r>
            <a:endParaRPr sz="12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013771" y="2170939"/>
            <a:ext cx="182282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10" dirty="0">
                <a:latin typeface="Arial"/>
                <a:cs typeface="Arial"/>
              </a:rPr>
              <a:t>4</a:t>
            </a:r>
            <a:r>
              <a:rPr sz="1200" dirty="0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599168" y="2170939"/>
            <a:ext cx="399676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latin typeface="Arial"/>
                <a:cs typeface="Arial"/>
              </a:rPr>
              <a:t>Pick</a:t>
            </a:r>
            <a:endParaRPr sz="12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013771" y="2754928"/>
            <a:ext cx="182282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10" dirty="0">
                <a:latin typeface="Arial"/>
                <a:cs typeface="Arial"/>
              </a:rPr>
              <a:t>5</a:t>
            </a:r>
            <a:r>
              <a:rPr sz="1200" dirty="0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596477" y="2754928"/>
            <a:ext cx="519952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5" dirty="0">
                <a:latin typeface="Arial"/>
                <a:cs typeface="Arial"/>
              </a:rPr>
              <a:t>P</a:t>
            </a:r>
            <a:r>
              <a:rPr sz="1200" b="1" dirty="0">
                <a:latin typeface="Arial"/>
                <a:cs typeface="Arial"/>
              </a:rPr>
              <a:t>r</a:t>
            </a:r>
            <a:r>
              <a:rPr sz="1200" b="1" spc="-5" dirty="0">
                <a:latin typeface="Arial"/>
                <a:cs typeface="Arial"/>
              </a:rPr>
              <a:t>ess</a:t>
            </a:r>
            <a:endParaRPr sz="12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013771" y="3137087"/>
            <a:ext cx="182282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10" dirty="0">
                <a:latin typeface="Arial"/>
                <a:cs typeface="Arial"/>
              </a:rPr>
              <a:t>6</a:t>
            </a:r>
            <a:r>
              <a:rPr sz="1200" dirty="0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596477" y="3137087"/>
            <a:ext cx="701488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15" dirty="0">
                <a:latin typeface="Arial"/>
                <a:cs typeface="Arial"/>
              </a:rPr>
              <a:t>Choose</a:t>
            </a:r>
            <a:endParaRPr sz="12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4357993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57200" y="501172"/>
            <a:ext cx="8229600" cy="68993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827405" marR="5080" indent="-487045">
              <a:lnSpc>
                <a:spcPct val="100000"/>
              </a:lnSpc>
              <a:spcBef>
                <a:spcPts val="100"/>
              </a:spcBef>
            </a:pPr>
            <a:r>
              <a:rPr dirty="0"/>
              <a:t>Other</a:t>
            </a:r>
            <a:r>
              <a:rPr spc="-100" dirty="0"/>
              <a:t> </a:t>
            </a:r>
            <a:r>
              <a:rPr spc="-5" dirty="0"/>
              <a:t>Useful  </a:t>
            </a:r>
            <a:r>
              <a:rPr dirty="0"/>
              <a:t>Functions</a:t>
            </a:r>
          </a:p>
        </p:txBody>
      </p:sp>
    </p:spTree>
    <p:extLst>
      <p:ext uri="{BB962C8B-B14F-4D97-AF65-F5344CB8AC3E}">
        <p14:creationId xmlns:p14="http://schemas.microsoft.com/office/powerpoint/2010/main" val="33517309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41417" y="273831"/>
            <a:ext cx="4567518" cy="119776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612900">
              <a:lnSpc>
                <a:spcPct val="100000"/>
              </a:lnSpc>
              <a:spcBef>
                <a:spcPts val="100"/>
              </a:spcBef>
            </a:pPr>
            <a:r>
              <a:rPr sz="1800" b="1" spc="-20" dirty="0">
                <a:latin typeface="Arial"/>
                <a:cs typeface="Arial"/>
              </a:rPr>
              <a:t>AutoCAD </a:t>
            </a:r>
            <a:r>
              <a:rPr sz="1800" b="1" spc="-15" dirty="0">
                <a:latin typeface="Arial"/>
                <a:cs typeface="Arial"/>
              </a:rPr>
              <a:t>2D</a:t>
            </a:r>
            <a:r>
              <a:rPr sz="1800" b="1" spc="-35" dirty="0">
                <a:latin typeface="Arial"/>
                <a:cs typeface="Arial"/>
              </a:rPr>
              <a:t> </a:t>
            </a:r>
            <a:r>
              <a:rPr sz="1800" b="1" spc="-5" dirty="0">
                <a:latin typeface="Arial"/>
                <a:cs typeface="Arial"/>
              </a:rPr>
              <a:t>Tutorial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21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800" b="1" spc="-20" dirty="0">
                <a:latin typeface="Arial"/>
                <a:cs typeface="Arial"/>
              </a:rPr>
              <a:t>BHATCH Command</a:t>
            </a:r>
            <a:r>
              <a:rPr sz="1800" b="1" dirty="0">
                <a:latin typeface="Arial"/>
                <a:cs typeface="Arial"/>
              </a:rPr>
              <a:t> </a:t>
            </a:r>
            <a:r>
              <a:rPr sz="1800" b="1" spc="-25" dirty="0">
                <a:latin typeface="Arial"/>
                <a:cs typeface="Arial"/>
              </a:rPr>
              <a:t>17.1</a:t>
            </a:r>
            <a:endParaRPr sz="18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4773707" y="1496868"/>
            <a:ext cx="347829" cy="18912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879300" y="1172050"/>
            <a:ext cx="1222934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59740" algn="l"/>
              </a:tabLst>
            </a:pPr>
            <a:r>
              <a:rPr sz="1200" dirty="0">
                <a:latin typeface="Arial"/>
                <a:cs typeface="Arial"/>
              </a:rPr>
              <a:t>1.	</a:t>
            </a:r>
            <a:r>
              <a:rPr sz="1200" b="1" spc="5" dirty="0">
                <a:latin typeface="Arial"/>
                <a:cs typeface="Arial"/>
              </a:rPr>
              <a:t>C</a:t>
            </a:r>
            <a:r>
              <a:rPr sz="1200" b="1" spc="15" dirty="0">
                <a:latin typeface="Arial"/>
                <a:cs typeface="Arial"/>
              </a:rPr>
              <a:t>h</a:t>
            </a:r>
            <a:r>
              <a:rPr sz="1200" b="1" spc="10" dirty="0">
                <a:latin typeface="Arial"/>
                <a:cs typeface="Arial"/>
              </a:rPr>
              <a:t>o</a:t>
            </a:r>
            <a:r>
              <a:rPr sz="1200" b="1" spc="15" dirty="0">
                <a:latin typeface="Arial"/>
                <a:cs typeface="Arial"/>
              </a:rPr>
              <a:t>o</a:t>
            </a:r>
            <a:r>
              <a:rPr sz="1200" b="1" spc="-10" dirty="0">
                <a:latin typeface="Arial"/>
                <a:cs typeface="Arial"/>
              </a:rPr>
              <a:t>se</a:t>
            </a:r>
            <a:endParaRPr sz="12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471432" y="1124647"/>
            <a:ext cx="2664759" cy="1621598"/>
          </a:xfrm>
          <a:prstGeom prst="rect">
            <a:avLst/>
          </a:prstGeom>
        </p:spPr>
        <p:txBody>
          <a:bodyPr vert="horz" wrap="square" lIns="0" tIns="86360" rIns="0" bIns="0" rtlCol="0">
            <a:spAutoFit/>
          </a:bodyPr>
          <a:lstStyle/>
          <a:p>
            <a:pPr marL="17780">
              <a:lnSpc>
                <a:spcPct val="100000"/>
              </a:lnSpc>
              <a:spcBef>
                <a:spcPts val="680"/>
              </a:spcBef>
            </a:pPr>
            <a:r>
              <a:rPr sz="1200" spc="-25" dirty="0">
                <a:latin typeface="Arial"/>
                <a:cs typeface="Arial"/>
              </a:rPr>
              <a:t>Draw,</a:t>
            </a:r>
            <a:r>
              <a:rPr sz="1200" spc="-200" dirty="0">
                <a:latin typeface="Arial"/>
                <a:cs typeface="Arial"/>
              </a:rPr>
              <a:t> </a:t>
            </a:r>
            <a:r>
              <a:rPr sz="1200" spc="-40" dirty="0">
                <a:latin typeface="Arial"/>
                <a:cs typeface="Arial"/>
              </a:rPr>
              <a:t>Hatch...</a:t>
            </a:r>
            <a:endParaRPr sz="1200">
              <a:latin typeface="Arial"/>
              <a:cs typeface="Arial"/>
            </a:endParaRPr>
          </a:p>
          <a:p>
            <a:pPr marL="487680">
              <a:lnSpc>
                <a:spcPct val="100000"/>
              </a:lnSpc>
              <a:spcBef>
                <a:spcPts val="580"/>
              </a:spcBef>
            </a:pPr>
            <a:r>
              <a:rPr sz="1200" b="1" spc="-5" dirty="0">
                <a:latin typeface="Arial"/>
                <a:cs typeface="Arial"/>
              </a:rPr>
              <a:t>or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660"/>
              </a:spcBef>
            </a:pPr>
            <a:r>
              <a:rPr sz="1200" spc="-30" dirty="0">
                <a:latin typeface="Arial"/>
                <a:cs typeface="Arial"/>
              </a:rPr>
              <a:t>the</a:t>
            </a:r>
            <a:r>
              <a:rPr sz="1200" spc="-150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Hatchicon.</a:t>
            </a:r>
            <a:endParaRPr sz="1200">
              <a:latin typeface="Arial"/>
              <a:cs typeface="Arial"/>
            </a:endParaRPr>
          </a:p>
          <a:p>
            <a:pPr marL="487680">
              <a:lnSpc>
                <a:spcPct val="100000"/>
              </a:lnSpc>
              <a:spcBef>
                <a:spcPts val="660"/>
              </a:spcBef>
            </a:pPr>
            <a:r>
              <a:rPr sz="1200" b="1" spc="-5" dirty="0">
                <a:latin typeface="Arial"/>
                <a:cs typeface="Arial"/>
              </a:rPr>
              <a:t>or</a:t>
            </a:r>
            <a:endParaRPr sz="1200">
              <a:latin typeface="Arial"/>
              <a:cs typeface="Arial"/>
            </a:endParaRPr>
          </a:p>
          <a:p>
            <a:pPr marL="30480" marR="5080" indent="-11430">
              <a:lnSpc>
                <a:spcPct val="145800"/>
              </a:lnSpc>
              <a:spcBef>
                <a:spcPts val="5"/>
              </a:spcBef>
            </a:pPr>
            <a:r>
              <a:rPr sz="1200" spc="5" dirty="0">
                <a:latin typeface="Arial"/>
                <a:cs typeface="Arial"/>
              </a:rPr>
              <a:t>BHATCH</a:t>
            </a:r>
            <a:r>
              <a:rPr sz="1200" spc="-185" dirty="0">
                <a:latin typeface="Arial"/>
                <a:cs typeface="Arial"/>
              </a:rPr>
              <a:t> </a:t>
            </a:r>
            <a:r>
              <a:rPr sz="1200" spc="10" dirty="0">
                <a:latin typeface="Arial"/>
                <a:cs typeface="Arial"/>
              </a:rPr>
              <a:t>at</a:t>
            </a:r>
            <a:r>
              <a:rPr sz="1200" spc="-100" dirty="0">
                <a:latin typeface="Arial"/>
                <a:cs typeface="Arial"/>
              </a:rPr>
              <a:t> </a:t>
            </a:r>
            <a:r>
              <a:rPr sz="1200" spc="-35" dirty="0">
                <a:latin typeface="Arial"/>
                <a:cs typeface="Arial"/>
              </a:rPr>
              <a:t>the</a:t>
            </a:r>
            <a:r>
              <a:rPr sz="1200" spc="-85" dirty="0">
                <a:latin typeface="Arial"/>
                <a:cs typeface="Arial"/>
              </a:rPr>
              <a:t> </a:t>
            </a:r>
            <a:r>
              <a:rPr sz="1200" spc="-20" dirty="0">
                <a:latin typeface="Arial"/>
                <a:cs typeface="Arial"/>
              </a:rPr>
              <a:t>command</a:t>
            </a:r>
            <a:r>
              <a:rPr sz="1200" spc="-70" dirty="0">
                <a:latin typeface="Arial"/>
                <a:cs typeface="Arial"/>
              </a:rPr>
              <a:t> </a:t>
            </a:r>
            <a:r>
              <a:rPr sz="1200" spc="20" dirty="0">
                <a:latin typeface="Arial"/>
                <a:cs typeface="Arial"/>
              </a:rPr>
              <a:t>prompt  </a:t>
            </a:r>
            <a:r>
              <a:rPr sz="1200" spc="-15" dirty="0">
                <a:latin typeface="Arial"/>
                <a:cs typeface="Arial"/>
              </a:rPr>
              <a:t>Command:</a:t>
            </a:r>
            <a:r>
              <a:rPr sz="1200" spc="-45" dirty="0">
                <a:latin typeface="Arial"/>
                <a:cs typeface="Arial"/>
              </a:rPr>
              <a:t> </a:t>
            </a:r>
            <a:r>
              <a:rPr sz="1200" b="1" spc="10" dirty="0">
                <a:latin typeface="Arial"/>
                <a:cs typeface="Arial"/>
              </a:rPr>
              <a:t>BHATCH</a:t>
            </a:r>
            <a:endParaRPr sz="12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879301" y="1507782"/>
            <a:ext cx="180041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Arial"/>
                <a:cs typeface="Arial"/>
              </a:rPr>
              <a:t>2.</a:t>
            </a:r>
            <a:endParaRPr sz="12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405530" y="1507782"/>
            <a:ext cx="443006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45" dirty="0">
                <a:latin typeface="Arial"/>
                <a:cs typeface="Arial"/>
              </a:rPr>
              <a:t>C</a:t>
            </a:r>
            <a:r>
              <a:rPr sz="1200" b="1" spc="-35" dirty="0">
                <a:latin typeface="Arial"/>
                <a:cs typeface="Arial"/>
              </a:rPr>
              <a:t>li</a:t>
            </a:r>
            <a:r>
              <a:rPr sz="1200" b="1" spc="-10" dirty="0">
                <a:latin typeface="Arial"/>
                <a:cs typeface="Arial"/>
              </a:rPr>
              <a:t>ck</a:t>
            </a:r>
            <a:endParaRPr sz="12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879301" y="1849868"/>
            <a:ext cx="180041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Arial"/>
                <a:cs typeface="Arial"/>
              </a:rPr>
              <a:t>3.</a:t>
            </a:r>
            <a:endParaRPr sz="12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405530" y="1849868"/>
            <a:ext cx="450476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10" dirty="0">
                <a:latin typeface="Arial"/>
                <a:cs typeface="Arial"/>
              </a:rPr>
              <a:t>T</a:t>
            </a:r>
            <a:r>
              <a:rPr sz="1200" b="1" spc="-10" dirty="0">
                <a:latin typeface="Arial"/>
                <a:cs typeface="Arial"/>
              </a:rPr>
              <a:t>y</a:t>
            </a:r>
            <a:r>
              <a:rPr sz="1200" b="1" dirty="0">
                <a:latin typeface="Arial"/>
                <a:cs typeface="Arial"/>
              </a:rPr>
              <a:t>pe</a:t>
            </a:r>
            <a:endParaRPr sz="1200">
              <a:latin typeface="Arial"/>
              <a:cs typeface="Arial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3473824" y="2327647"/>
            <a:ext cx="4078941" cy="259007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4322182" y="6045682"/>
            <a:ext cx="515471" cy="17953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10"/>
              </a:lnSpc>
            </a:pPr>
            <a:r>
              <a:rPr sz="1200" dirty="0">
                <a:latin typeface="Times New Roman"/>
                <a:cs typeface="Times New Roman"/>
              </a:rPr>
              <a:t>- 152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-</a:t>
            </a:r>
            <a:endParaRPr sz="120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1779044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992471" y="1435781"/>
            <a:ext cx="280594" cy="15247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2711824" y="3231730"/>
            <a:ext cx="4561241" cy="166155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341417" y="279695"/>
            <a:ext cx="4554071" cy="86049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1609725">
              <a:lnSpc>
                <a:spcPct val="152500"/>
              </a:lnSpc>
              <a:spcBef>
                <a:spcPts val="100"/>
              </a:spcBef>
            </a:pPr>
            <a:r>
              <a:rPr sz="1800" b="1" spc="-20" dirty="0">
                <a:latin typeface="Arial"/>
                <a:cs typeface="Arial"/>
              </a:rPr>
              <a:t>AutoCAD </a:t>
            </a:r>
            <a:r>
              <a:rPr sz="1800" b="1" spc="-15" dirty="0">
                <a:latin typeface="Arial"/>
                <a:cs typeface="Arial"/>
              </a:rPr>
              <a:t>2D</a:t>
            </a:r>
            <a:r>
              <a:rPr sz="1800" b="1" spc="-55" dirty="0">
                <a:latin typeface="Arial"/>
                <a:cs typeface="Arial"/>
              </a:rPr>
              <a:t> </a:t>
            </a:r>
            <a:r>
              <a:rPr sz="1800" b="1" spc="-20" dirty="0">
                <a:latin typeface="Arial"/>
                <a:cs typeface="Arial"/>
              </a:rPr>
              <a:t>Tutorial  </a:t>
            </a:r>
            <a:r>
              <a:rPr sz="1800" b="1" spc="-15" dirty="0">
                <a:latin typeface="Arial"/>
                <a:cs typeface="Arial"/>
              </a:rPr>
              <a:t>Measuring Distances</a:t>
            </a:r>
            <a:r>
              <a:rPr sz="1800" b="1" spc="15" dirty="0">
                <a:latin typeface="Arial"/>
                <a:cs typeface="Arial"/>
              </a:rPr>
              <a:t> </a:t>
            </a:r>
            <a:r>
              <a:rPr sz="1800" b="1" spc="-15" dirty="0">
                <a:latin typeface="Arial"/>
                <a:cs typeface="Arial"/>
              </a:rPr>
              <a:t>8.2</a:t>
            </a:r>
            <a:endParaRPr sz="18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367006" y="6045682"/>
            <a:ext cx="425824" cy="17953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10"/>
              </a:lnSpc>
            </a:pPr>
            <a:r>
              <a:rPr sz="1200" dirty="0">
                <a:latin typeface="Times New Roman"/>
                <a:cs typeface="Times New Roman"/>
              </a:rPr>
              <a:t>- 55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-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013771" y="1086529"/>
            <a:ext cx="1102659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56235" algn="l"/>
              </a:tabLst>
            </a:pPr>
            <a:r>
              <a:rPr sz="1200" spc="10" dirty="0">
                <a:latin typeface="Arial"/>
                <a:cs typeface="Arial"/>
              </a:rPr>
              <a:t>1</a:t>
            </a:r>
            <a:r>
              <a:rPr sz="1200" dirty="0">
                <a:latin typeface="Arial"/>
                <a:cs typeface="Arial"/>
              </a:rPr>
              <a:t>.	</a:t>
            </a:r>
            <a:r>
              <a:rPr sz="1200" b="1" dirty="0">
                <a:latin typeface="Arial"/>
                <a:cs typeface="Arial"/>
              </a:rPr>
              <a:t>C</a:t>
            </a:r>
            <a:r>
              <a:rPr sz="1200" b="1" spc="15" dirty="0">
                <a:latin typeface="Arial"/>
                <a:cs typeface="Arial"/>
              </a:rPr>
              <a:t>ho</a:t>
            </a:r>
            <a:r>
              <a:rPr sz="1200" b="1" spc="10" dirty="0">
                <a:latin typeface="Arial"/>
                <a:cs typeface="Arial"/>
              </a:rPr>
              <a:t>os</a:t>
            </a:r>
            <a:r>
              <a:rPr sz="1200" b="1" spc="-5" dirty="0">
                <a:latin typeface="Arial"/>
                <a:cs typeface="Arial"/>
              </a:rPr>
              <a:t>e</a:t>
            </a:r>
            <a:endParaRPr sz="12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492052" y="1032773"/>
            <a:ext cx="3353547" cy="2721258"/>
          </a:xfrm>
          <a:prstGeom prst="rect">
            <a:avLst/>
          </a:prstGeom>
        </p:spPr>
        <p:txBody>
          <a:bodyPr vert="horz" wrap="square" lIns="0" tIns="96520" rIns="0" bIns="0" rtlCol="0">
            <a:spAutoFit/>
          </a:bodyPr>
          <a:lstStyle/>
          <a:p>
            <a:pPr marL="13970">
              <a:lnSpc>
                <a:spcPct val="100000"/>
              </a:lnSpc>
              <a:spcBef>
                <a:spcPts val="760"/>
              </a:spcBef>
            </a:pPr>
            <a:r>
              <a:rPr sz="1200" spc="-5" dirty="0">
                <a:latin typeface="Arial"/>
                <a:cs typeface="Arial"/>
              </a:rPr>
              <a:t>Tools, Inquiry,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Distance.</a:t>
            </a:r>
            <a:endParaRPr sz="1200">
              <a:latin typeface="Arial"/>
              <a:cs typeface="Arial"/>
            </a:endParaRPr>
          </a:p>
          <a:p>
            <a:pPr marL="470534">
              <a:lnSpc>
                <a:spcPct val="100000"/>
              </a:lnSpc>
              <a:spcBef>
                <a:spcPts val="660"/>
              </a:spcBef>
            </a:pPr>
            <a:r>
              <a:rPr sz="1200" b="1" spc="-5" dirty="0">
                <a:latin typeface="Arial"/>
                <a:cs typeface="Arial"/>
              </a:rPr>
              <a:t>or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660"/>
              </a:spcBef>
            </a:pPr>
            <a:r>
              <a:rPr sz="1200" spc="-15" dirty="0">
                <a:latin typeface="Arial"/>
                <a:cs typeface="Arial"/>
              </a:rPr>
              <a:t>the Distance icon from </a:t>
            </a:r>
            <a:r>
              <a:rPr sz="1200" spc="-10" dirty="0">
                <a:latin typeface="Arial"/>
                <a:cs typeface="Arial"/>
              </a:rPr>
              <a:t>the </a:t>
            </a:r>
            <a:r>
              <a:rPr sz="1200" spc="-15" dirty="0">
                <a:latin typeface="Arial"/>
                <a:cs typeface="Arial"/>
              </a:rPr>
              <a:t>Inquiry</a:t>
            </a:r>
            <a:r>
              <a:rPr sz="1200" spc="25" dirty="0">
                <a:latin typeface="Arial"/>
                <a:cs typeface="Arial"/>
              </a:rPr>
              <a:t> </a:t>
            </a:r>
            <a:r>
              <a:rPr sz="1200" spc="-15" dirty="0">
                <a:latin typeface="Arial"/>
                <a:cs typeface="Arial"/>
              </a:rPr>
              <a:t>Toolbar.</a:t>
            </a:r>
            <a:endParaRPr sz="1200">
              <a:latin typeface="Arial"/>
              <a:cs typeface="Arial"/>
            </a:endParaRPr>
          </a:p>
          <a:p>
            <a:pPr marL="470534">
              <a:lnSpc>
                <a:spcPct val="100000"/>
              </a:lnSpc>
              <a:spcBef>
                <a:spcPts val="660"/>
              </a:spcBef>
            </a:pPr>
            <a:r>
              <a:rPr sz="1200" b="1" spc="-5" dirty="0">
                <a:latin typeface="Arial"/>
                <a:cs typeface="Arial"/>
              </a:rPr>
              <a:t>or</a:t>
            </a:r>
            <a:endParaRPr sz="1200">
              <a:latin typeface="Arial"/>
              <a:cs typeface="Arial"/>
            </a:endParaRPr>
          </a:p>
          <a:p>
            <a:pPr marL="13335" marR="836294" indent="635">
              <a:lnSpc>
                <a:spcPts val="2100"/>
              </a:lnSpc>
              <a:spcBef>
                <a:spcPts val="100"/>
              </a:spcBef>
            </a:pPr>
            <a:r>
              <a:rPr sz="1200" dirty="0">
                <a:latin typeface="Arial"/>
                <a:cs typeface="Arial"/>
              </a:rPr>
              <a:t>DIST at the command</a:t>
            </a:r>
            <a:r>
              <a:rPr sz="1200" spc="-190" dirty="0">
                <a:latin typeface="Arial"/>
                <a:cs typeface="Arial"/>
              </a:rPr>
              <a:t> </a:t>
            </a:r>
            <a:r>
              <a:rPr sz="1200" spc="5" dirty="0">
                <a:latin typeface="Arial"/>
                <a:cs typeface="Arial"/>
              </a:rPr>
              <a:t>prompt  </a:t>
            </a:r>
            <a:r>
              <a:rPr sz="1200" spc="-15" dirty="0">
                <a:latin typeface="Arial"/>
                <a:cs typeface="Arial"/>
              </a:rPr>
              <a:t>Command:</a:t>
            </a:r>
            <a:r>
              <a:rPr sz="1200" spc="-45" dirty="0">
                <a:latin typeface="Arial"/>
                <a:cs typeface="Arial"/>
              </a:rPr>
              <a:t> </a:t>
            </a:r>
            <a:r>
              <a:rPr sz="1200" b="1" spc="10" dirty="0">
                <a:latin typeface="Arial"/>
                <a:cs typeface="Arial"/>
              </a:rPr>
              <a:t>DIST</a:t>
            </a:r>
            <a:endParaRPr sz="1200">
              <a:latin typeface="Arial"/>
              <a:cs typeface="Arial"/>
            </a:endParaRPr>
          </a:p>
          <a:p>
            <a:pPr marL="13335" marR="796925" indent="635">
              <a:lnSpc>
                <a:spcPts val="2100"/>
              </a:lnSpc>
            </a:pPr>
            <a:r>
              <a:rPr sz="1200" spc="-15" dirty="0">
                <a:latin typeface="Arial"/>
                <a:cs typeface="Arial"/>
              </a:rPr>
              <a:t>The first point </a:t>
            </a:r>
            <a:r>
              <a:rPr sz="1200" spc="-5" dirty="0">
                <a:latin typeface="Arial"/>
                <a:cs typeface="Arial"/>
              </a:rPr>
              <a:t>to </a:t>
            </a:r>
            <a:r>
              <a:rPr sz="1200" spc="-15" dirty="0">
                <a:latin typeface="Arial"/>
                <a:cs typeface="Arial"/>
              </a:rPr>
              <a:t>measure</a:t>
            </a:r>
            <a:r>
              <a:rPr sz="1200" spc="-110" dirty="0">
                <a:latin typeface="Arial"/>
                <a:cs typeface="Arial"/>
              </a:rPr>
              <a:t> </a:t>
            </a:r>
            <a:r>
              <a:rPr sz="1200" spc="-15" dirty="0">
                <a:latin typeface="Arial"/>
                <a:cs typeface="Arial"/>
              </a:rPr>
              <a:t>from  </a:t>
            </a:r>
            <a:r>
              <a:rPr sz="1200" dirty="0">
                <a:latin typeface="Arial"/>
                <a:cs typeface="Arial"/>
              </a:rPr>
              <a:t>First point: </a:t>
            </a:r>
            <a:r>
              <a:rPr sz="1200" b="1" spc="10" dirty="0">
                <a:latin typeface="Arial"/>
                <a:cs typeface="Arial"/>
              </a:rPr>
              <a:t>pick</a:t>
            </a:r>
            <a:r>
              <a:rPr sz="1200" b="1" spc="-200" dirty="0">
                <a:latin typeface="Arial"/>
                <a:cs typeface="Arial"/>
              </a:rPr>
              <a:t> </a:t>
            </a:r>
            <a:r>
              <a:rPr sz="1200" b="1" spc="15" dirty="0">
                <a:latin typeface="Arial"/>
                <a:cs typeface="Arial"/>
              </a:rPr>
              <a:t>point</a:t>
            </a:r>
            <a:endParaRPr sz="1200">
              <a:latin typeface="Arial"/>
              <a:cs typeface="Arial"/>
            </a:endParaRPr>
          </a:p>
          <a:p>
            <a:pPr marL="13335" marR="685800" indent="635">
              <a:lnSpc>
                <a:spcPts val="2010"/>
              </a:lnSpc>
              <a:spcBef>
                <a:spcPts val="70"/>
              </a:spcBef>
            </a:pPr>
            <a:r>
              <a:rPr sz="1200" spc="-5" dirty="0">
                <a:latin typeface="Arial"/>
                <a:cs typeface="Arial"/>
              </a:rPr>
              <a:t>The second point to measure to  Second point: </a:t>
            </a:r>
            <a:r>
              <a:rPr sz="1200" b="1" spc="5" dirty="0">
                <a:latin typeface="Arial"/>
                <a:cs typeface="Arial"/>
              </a:rPr>
              <a:t>pick</a:t>
            </a:r>
            <a:r>
              <a:rPr sz="1200" b="1" spc="-185" dirty="0">
                <a:latin typeface="Arial"/>
                <a:cs typeface="Arial"/>
              </a:rPr>
              <a:t> </a:t>
            </a:r>
            <a:r>
              <a:rPr sz="1200" b="1" spc="10" dirty="0">
                <a:latin typeface="Arial"/>
                <a:cs typeface="Arial"/>
              </a:rPr>
              <a:t>point</a:t>
            </a:r>
            <a:endParaRPr sz="12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013771" y="1428614"/>
            <a:ext cx="856129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56235" algn="l"/>
              </a:tabLst>
            </a:pPr>
            <a:r>
              <a:rPr sz="1200" spc="10" dirty="0">
                <a:latin typeface="Arial"/>
                <a:cs typeface="Arial"/>
              </a:rPr>
              <a:t>2</a:t>
            </a:r>
            <a:r>
              <a:rPr sz="1200" dirty="0">
                <a:latin typeface="Arial"/>
                <a:cs typeface="Arial"/>
              </a:rPr>
              <a:t>.	</a:t>
            </a:r>
            <a:r>
              <a:rPr sz="1200" b="1" spc="-20" dirty="0">
                <a:latin typeface="Arial"/>
                <a:cs typeface="Arial"/>
              </a:rPr>
              <a:t>C</a:t>
            </a:r>
            <a:r>
              <a:rPr sz="1200" b="1" spc="-10" dirty="0">
                <a:latin typeface="Arial"/>
                <a:cs typeface="Arial"/>
              </a:rPr>
              <a:t>li</a:t>
            </a:r>
            <a:r>
              <a:rPr sz="1200" b="1" spc="-20" dirty="0">
                <a:latin typeface="Arial"/>
                <a:cs typeface="Arial"/>
              </a:rPr>
              <a:t>c</a:t>
            </a:r>
            <a:r>
              <a:rPr sz="1200" b="1" spc="-5" dirty="0">
                <a:latin typeface="Arial"/>
                <a:cs typeface="Arial"/>
              </a:rPr>
              <a:t>k</a:t>
            </a:r>
            <a:endParaRPr sz="12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013771" y="1764346"/>
            <a:ext cx="855382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54965" algn="l"/>
              </a:tabLst>
            </a:pPr>
            <a:r>
              <a:rPr sz="1200" spc="10" dirty="0">
                <a:latin typeface="Arial"/>
                <a:cs typeface="Arial"/>
              </a:rPr>
              <a:t>3</a:t>
            </a:r>
            <a:r>
              <a:rPr sz="1200" dirty="0">
                <a:latin typeface="Arial"/>
                <a:cs typeface="Arial"/>
              </a:rPr>
              <a:t>.	</a:t>
            </a:r>
            <a:r>
              <a:rPr sz="1200" b="1" spc="10" dirty="0">
                <a:latin typeface="Arial"/>
                <a:cs typeface="Arial"/>
              </a:rPr>
              <a:t>T</a:t>
            </a:r>
            <a:r>
              <a:rPr sz="1200" b="1" spc="-10" dirty="0">
                <a:latin typeface="Arial"/>
                <a:cs typeface="Arial"/>
              </a:rPr>
              <a:t>y</a:t>
            </a:r>
            <a:r>
              <a:rPr sz="1200" b="1" spc="10" dirty="0">
                <a:latin typeface="Arial"/>
                <a:cs typeface="Arial"/>
              </a:rPr>
              <a:t>p</a:t>
            </a:r>
            <a:r>
              <a:rPr sz="1200" b="1" spc="-5" dirty="0">
                <a:latin typeface="Arial"/>
                <a:cs typeface="Arial"/>
              </a:rPr>
              <a:t>e</a:t>
            </a:r>
            <a:endParaRPr sz="12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013771" y="2106432"/>
            <a:ext cx="803088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56235" algn="l"/>
              </a:tabLst>
            </a:pPr>
            <a:r>
              <a:rPr sz="1200" spc="10" dirty="0">
                <a:latin typeface="Arial"/>
                <a:cs typeface="Arial"/>
              </a:rPr>
              <a:t>4</a:t>
            </a:r>
            <a:r>
              <a:rPr sz="1200" dirty="0">
                <a:latin typeface="Arial"/>
                <a:cs typeface="Arial"/>
              </a:rPr>
              <a:t>.	</a:t>
            </a:r>
            <a:r>
              <a:rPr sz="1200" b="1" spc="-5" dirty="0">
                <a:latin typeface="Arial"/>
                <a:cs typeface="Arial"/>
              </a:rPr>
              <a:t>Pick</a:t>
            </a:r>
            <a:endParaRPr sz="12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013771" y="2448517"/>
            <a:ext cx="803088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56235" algn="l"/>
              </a:tabLst>
            </a:pPr>
            <a:r>
              <a:rPr sz="1200" spc="10" dirty="0">
                <a:latin typeface="Arial"/>
                <a:cs typeface="Arial"/>
              </a:rPr>
              <a:t>5</a:t>
            </a:r>
            <a:r>
              <a:rPr sz="1200" dirty="0">
                <a:latin typeface="Arial"/>
                <a:cs typeface="Arial"/>
              </a:rPr>
              <a:t>.	</a:t>
            </a:r>
            <a:r>
              <a:rPr sz="1200" b="1" spc="-5" dirty="0">
                <a:latin typeface="Arial"/>
                <a:cs typeface="Arial"/>
              </a:rPr>
              <a:t>Pick</a:t>
            </a:r>
            <a:endParaRPr sz="12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492947" y="2962134"/>
            <a:ext cx="2640106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latin typeface="Arial"/>
                <a:cs typeface="Arial"/>
              </a:rPr>
              <a:t>Distance Between Circle</a:t>
            </a:r>
            <a:r>
              <a:rPr sz="1200" spc="-165" dirty="0">
                <a:latin typeface="Arial"/>
                <a:cs typeface="Arial"/>
              </a:rPr>
              <a:t> </a:t>
            </a:r>
            <a:r>
              <a:rPr sz="1200" spc="-10" dirty="0">
                <a:latin typeface="Arial"/>
                <a:cs typeface="Arial"/>
              </a:rPr>
              <a:t>Centers</a:t>
            </a:r>
            <a:endParaRPr sz="12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341418" y="5172984"/>
            <a:ext cx="5051612" cy="61555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10" dirty="0">
                <a:latin typeface="Arial"/>
                <a:cs typeface="Arial"/>
              </a:rPr>
              <a:t>TIP:</a:t>
            </a:r>
            <a:endParaRPr sz="1800">
              <a:latin typeface="Arial"/>
              <a:cs typeface="Arial"/>
            </a:endParaRPr>
          </a:p>
          <a:p>
            <a:pPr marL="241300">
              <a:lnSpc>
                <a:spcPct val="100000"/>
              </a:lnSpc>
              <a:spcBef>
                <a:spcPts val="1145"/>
              </a:spcBef>
            </a:pPr>
            <a:r>
              <a:rPr sz="1200" spc="-5" dirty="0">
                <a:latin typeface="Arial"/>
                <a:cs typeface="Arial"/>
              </a:rPr>
              <a:t>Be sure to use Object Snaps with the MEASURE</a:t>
            </a:r>
            <a:r>
              <a:rPr sz="1200" spc="-125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command.</a:t>
            </a:r>
            <a:endParaRPr sz="12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540658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862</Words>
  <Application>Microsoft Office PowerPoint</Application>
  <PresentationFormat>On-screen Show (4:3)</PresentationFormat>
  <Paragraphs>203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PowerPoint Presentation</vt:lpstr>
      <vt:lpstr>Colours + Line  Weights</vt:lpstr>
      <vt:lpstr>PowerPoint Presentation</vt:lpstr>
      <vt:lpstr>PowerPoint Presentation</vt:lpstr>
      <vt:lpstr>PowerPoint Presentation</vt:lpstr>
      <vt:lpstr>PowerPoint Presentation</vt:lpstr>
      <vt:lpstr>Other Useful  Functions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Sumbul S</dc:creator>
  <cp:lastModifiedBy>Sumbul S</cp:lastModifiedBy>
  <cp:revision>2</cp:revision>
  <dcterms:created xsi:type="dcterms:W3CDTF">2023-02-23T07:41:31Z</dcterms:created>
  <dcterms:modified xsi:type="dcterms:W3CDTF">2023-02-23T07:55:38Z</dcterms:modified>
</cp:coreProperties>
</file>