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0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6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9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8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5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6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2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1BB2-C886-4CFE-8881-D774960F0504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3B53-A276-46BF-8068-0B153B726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0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7266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Eshan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College of Engineering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530" y="1488281"/>
            <a:ext cx="1445559" cy="7189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60124" y="2744829"/>
            <a:ext cx="6023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Department of Mechanical Engineering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4587" y="3917694"/>
            <a:ext cx="38213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Presented by</a:t>
            </a:r>
          </a:p>
          <a:p>
            <a:pPr algn="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Mr. </a:t>
            </a: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Rajan</a:t>
            </a:r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Khare</a:t>
            </a:r>
            <a:endParaRPr lang="en-US" sz="36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Assistant Professor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0515" y="3132921"/>
            <a:ext cx="5262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AUTOCAD </a:t>
            </a:r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Basic-II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68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4006" y="273831"/>
            <a:ext cx="268492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55464" y="592297"/>
            <a:ext cx="6454588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9301" y="750796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9.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- 115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05530" y="750796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8605" y="691664"/>
            <a:ext cx="3009153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marR="66040" indent="-466725">
              <a:lnSpc>
                <a:spcPct val="1504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stretch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Newpoint: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(</a:t>
            </a:r>
            <a:r>
              <a:rPr sz="1200" b="1" spc="-15" dirty="0">
                <a:latin typeface="Arial"/>
                <a:cs typeface="Arial"/>
              </a:rPr>
              <a:t>point</a:t>
            </a:r>
            <a:r>
              <a:rPr sz="1200" spc="-15" dirty="0">
                <a:latin typeface="Arial"/>
                <a:cs typeface="Arial"/>
              </a:rPr>
              <a:t>)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distance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Newpoint: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@1&lt;0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300" y="1091416"/>
            <a:ext cx="975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105" algn="l"/>
              </a:tabLst>
            </a:pPr>
            <a:r>
              <a:rPr sz="1200" spc="-5" dirty="0">
                <a:latin typeface="Arial"/>
                <a:cs typeface="Arial"/>
              </a:rPr>
              <a:t>10.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301" y="1387075"/>
            <a:ext cx="5460253" cy="735458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200" spc="-20" dirty="0">
                <a:latin typeface="Arial"/>
                <a:cs typeface="Arial"/>
              </a:rPr>
              <a:t>TIP: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7900"/>
              </a:lnSpc>
              <a:spcBef>
                <a:spcPts val="475"/>
              </a:spcBef>
            </a:pP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Stretchcommand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must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use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CROSSING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windowor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aCROSSING  </a:t>
            </a:r>
            <a:r>
              <a:rPr sz="1200" spc="-40" dirty="0">
                <a:latin typeface="Arial"/>
                <a:cs typeface="Arial"/>
              </a:rPr>
              <a:t>POLYGON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window.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5397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5712" y="1765649"/>
            <a:ext cx="336176" cy="189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1654" y="4153895"/>
            <a:ext cx="3482471" cy="130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418" y="371569"/>
            <a:ext cx="6216276" cy="1426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algn="ctr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TRIM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10.6</a:t>
            </a:r>
            <a:endParaRPr sz="1800">
              <a:latin typeface="Arial"/>
              <a:cs typeface="Arial"/>
            </a:endParaRPr>
          </a:p>
          <a:p>
            <a:pPr marL="469265" marR="5080">
              <a:lnSpc>
                <a:spcPts val="1380"/>
              </a:lnSpc>
              <a:spcBef>
                <a:spcPts val="1465"/>
              </a:spcBef>
            </a:pPr>
            <a:r>
              <a:rPr sz="1200" spc="-5" dirty="0">
                <a:latin typeface="Arial"/>
                <a:cs typeface="Arial"/>
              </a:rPr>
              <a:t>The TRIM command allows you to trim objects in a drawing </a:t>
            </a:r>
            <a:r>
              <a:rPr sz="1200" dirty="0">
                <a:latin typeface="Arial"/>
                <a:cs typeface="Arial"/>
              </a:rPr>
              <a:t>so </a:t>
            </a:r>
            <a:r>
              <a:rPr sz="1200" spc="-5" dirty="0">
                <a:latin typeface="Arial"/>
                <a:cs typeface="Arial"/>
              </a:rPr>
              <a:t>they </a:t>
            </a:r>
            <a:r>
              <a:rPr sz="1200" spc="-10" dirty="0">
                <a:latin typeface="Arial"/>
                <a:cs typeface="Arial"/>
              </a:rPr>
              <a:t>end  </a:t>
            </a:r>
            <a:r>
              <a:rPr sz="1200" spc="-5" dirty="0">
                <a:latin typeface="Arial"/>
                <a:cs typeface="Arial"/>
              </a:rPr>
              <a:t>precisely 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5" dirty="0">
                <a:latin typeface="Arial"/>
                <a:cs typeface="Arial"/>
              </a:rPr>
              <a:t>a </a:t>
            </a:r>
            <a:r>
              <a:rPr sz="1200" dirty="0">
                <a:latin typeface="Arial"/>
                <a:cs typeface="Arial"/>
              </a:rPr>
              <a:t>cutting </a:t>
            </a:r>
            <a:r>
              <a:rPr sz="1200" spc="-5" dirty="0">
                <a:latin typeface="Arial"/>
                <a:cs typeface="Arial"/>
              </a:rPr>
              <a:t>edge defined by one or more other objects in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5" dirty="0">
                <a:latin typeface="Arial"/>
                <a:cs typeface="Arial"/>
              </a:rPr>
              <a:t>drawing.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- 80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429592"/>
            <a:ext cx="109892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8465" y="1429591"/>
            <a:ext cx="3774888" cy="3915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Modify,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Trim.</a:t>
            </a:r>
            <a:endParaRPr sz="12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810"/>
              </a:spcBef>
            </a:pPr>
            <a:r>
              <a:rPr sz="1200" spc="-15" dirty="0">
                <a:latin typeface="Arial"/>
                <a:cs typeface="Arial"/>
              </a:rPr>
              <a:t>the Trim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15875" marR="1156335" indent="635">
              <a:lnSpc>
                <a:spcPct val="156300"/>
              </a:lnSpc>
              <a:spcBef>
                <a:spcPts val="70"/>
              </a:spcBef>
            </a:pPr>
            <a:r>
              <a:rPr sz="1200" dirty="0">
                <a:latin typeface="Arial"/>
                <a:cs typeface="Arial"/>
              </a:rPr>
              <a:t>TRIM at </a:t>
            </a:r>
            <a:r>
              <a:rPr sz="1200" spc="-5" dirty="0">
                <a:latin typeface="Arial"/>
                <a:cs typeface="Arial"/>
              </a:rPr>
              <a:t>the command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TRIM</a:t>
            </a:r>
            <a:endParaRPr sz="12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885"/>
              </a:spcBef>
            </a:pPr>
            <a:r>
              <a:rPr sz="1200" spc="-5" dirty="0">
                <a:latin typeface="Arial"/>
                <a:cs typeface="Arial"/>
              </a:rPr>
              <a:t>Select cutting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edge(s)...</a:t>
            </a:r>
            <a:endParaRPr sz="1200">
              <a:latin typeface="Arial"/>
              <a:cs typeface="Arial"/>
            </a:endParaRPr>
          </a:p>
          <a:p>
            <a:pPr marL="15875" marR="1007744" indent="635">
              <a:lnSpc>
                <a:spcPct val="156300"/>
              </a:lnSpc>
            </a:pP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CUTTING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edge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extend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  Select </a:t>
            </a:r>
            <a:r>
              <a:rPr sz="1200" dirty="0">
                <a:latin typeface="Arial"/>
                <a:cs typeface="Arial"/>
              </a:rPr>
              <a:t>objects: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5875" marR="929640" indent="635">
              <a:lnSpc>
                <a:spcPct val="156300"/>
              </a:lnSpc>
              <a:spcBef>
                <a:spcPts val="60"/>
              </a:spcBef>
            </a:pPr>
            <a:r>
              <a:rPr sz="1200" spc="-15" dirty="0">
                <a:latin typeface="Arial"/>
                <a:cs typeface="Arial"/>
              </a:rPr>
              <a:t>ENTER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accept </a:t>
            </a:r>
            <a:r>
              <a:rPr sz="1200" spc="-10" dirty="0">
                <a:latin typeface="Arial"/>
                <a:cs typeface="Arial"/>
              </a:rPr>
              <a:t>the cutting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edge  </a:t>
            </a: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dirty="0">
                <a:latin typeface="Arial"/>
                <a:cs typeface="Arial"/>
              </a:rPr>
              <a:t>objects: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b="1" spc="-5" dirty="0">
                <a:latin typeface="Arial"/>
                <a:cs typeface="Arial"/>
              </a:rPr>
              <a:t>press enter</a:t>
            </a:r>
            <a:r>
              <a:rPr sz="1200" spc="-5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Objects 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trim</a:t>
            </a:r>
            <a:endParaRPr sz="1200">
              <a:latin typeface="Arial"/>
              <a:cs typeface="Arial"/>
            </a:endParaRPr>
          </a:p>
          <a:p>
            <a:pPr marL="15875" marR="5080">
              <a:lnSpc>
                <a:spcPts val="1350"/>
              </a:lnSpc>
              <a:spcBef>
                <a:spcPts val="1050"/>
              </a:spcBef>
            </a:pPr>
            <a:r>
              <a:rPr sz="1200" spc="-15" dirty="0">
                <a:latin typeface="Arial"/>
                <a:cs typeface="Arial"/>
              </a:rPr>
              <a:t>&lt;Select object </a:t>
            </a:r>
            <a:r>
              <a:rPr sz="1200" spc="-5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trim&gt;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15" dirty="0">
                <a:latin typeface="Arial"/>
                <a:cs typeface="Arial"/>
              </a:rPr>
              <a:t>Project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5" dirty="0">
                <a:latin typeface="Arial"/>
                <a:cs typeface="Arial"/>
              </a:rPr>
              <a:t>Edge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10" dirty="0">
                <a:latin typeface="Arial"/>
                <a:cs typeface="Arial"/>
              </a:rPr>
              <a:t>Undo:  </a:t>
            </a:r>
            <a:r>
              <a:rPr sz="1200" spc="-5" dirty="0">
                <a:latin typeface="Arial"/>
                <a:cs typeface="Arial"/>
              </a:rPr>
              <a:t>Select an object, enter an option, or press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 marL="15875" marR="187960" indent="635">
              <a:lnSpc>
                <a:spcPct val="156300"/>
              </a:lnSpc>
            </a:pPr>
            <a:r>
              <a:rPr sz="1200" spc="-15" dirty="0">
                <a:latin typeface="Arial"/>
                <a:cs typeface="Arial"/>
              </a:rPr>
              <a:t>ENTER when you </a:t>
            </a:r>
            <a:r>
              <a:rPr sz="1200" spc="-10" dirty="0">
                <a:latin typeface="Arial"/>
                <a:cs typeface="Arial"/>
              </a:rPr>
              <a:t>are </a:t>
            </a:r>
            <a:r>
              <a:rPr sz="1200" spc="-15" dirty="0">
                <a:latin typeface="Arial"/>
                <a:cs typeface="Arial"/>
              </a:rPr>
              <a:t>done choosing </a:t>
            </a:r>
            <a:r>
              <a:rPr sz="1200" spc="-5" dirty="0">
                <a:latin typeface="Arial"/>
                <a:cs typeface="Arial"/>
              </a:rPr>
              <a:t>objects  Select object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trim/Undo: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press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enter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801487"/>
            <a:ext cx="856129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2"/>
              <a:tabLst>
                <a:tab pos="356235" algn="l"/>
                <a:tab pos="356870" algn="l"/>
              </a:tabLst>
            </a:pP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AutoNum type="arabicPeriod" startAt="2"/>
              <a:tabLst>
                <a:tab pos="354965" algn="l"/>
                <a:tab pos="355600" algn="l"/>
              </a:tabLst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2546256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918152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3284672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3771" y="3773366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35712" y="4218566"/>
            <a:ext cx="989853" cy="58669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175"/>
              </a:spcBef>
            </a:pPr>
            <a:r>
              <a:rPr sz="950" i="1" spc="5" dirty="0">
                <a:latin typeface="Arial"/>
                <a:cs typeface="Arial"/>
              </a:rPr>
              <a:t>Lines</a:t>
            </a:r>
            <a:r>
              <a:rPr sz="950" i="1" spc="-40" dirty="0">
                <a:latin typeface="Arial"/>
                <a:cs typeface="Arial"/>
              </a:rPr>
              <a:t> </a:t>
            </a:r>
            <a:r>
              <a:rPr sz="950" i="1" spc="5" dirty="0">
                <a:latin typeface="Arial"/>
                <a:cs typeface="Arial"/>
              </a:rPr>
              <a:t>Trimmed  </a:t>
            </a:r>
            <a:r>
              <a:rPr sz="950" i="1" spc="-5" dirty="0">
                <a:latin typeface="Arial"/>
                <a:cs typeface="Arial"/>
              </a:rPr>
              <a:t>to </a:t>
            </a:r>
            <a:r>
              <a:rPr sz="950" i="1" dirty="0">
                <a:latin typeface="Arial"/>
                <a:cs typeface="Arial"/>
              </a:rPr>
              <a:t>an</a:t>
            </a:r>
            <a:r>
              <a:rPr sz="950" i="1" spc="20" dirty="0">
                <a:latin typeface="Arial"/>
                <a:cs typeface="Arial"/>
              </a:rPr>
              <a:t> </a:t>
            </a:r>
            <a:r>
              <a:rPr sz="950" i="1" spc="-10" dirty="0">
                <a:latin typeface="Arial"/>
                <a:cs typeface="Arial"/>
              </a:rPr>
              <a:t>Arc</a:t>
            </a:r>
            <a:endParaRPr sz="950">
              <a:latin typeface="Arial"/>
              <a:cs typeface="Arial"/>
            </a:endParaRPr>
          </a:p>
          <a:p>
            <a:pPr marL="12700" marR="67310">
              <a:lnSpc>
                <a:spcPts val="1100"/>
              </a:lnSpc>
              <a:spcBef>
                <a:spcPts val="25"/>
              </a:spcBef>
            </a:pPr>
            <a:r>
              <a:rPr sz="950" i="1" spc="10" dirty="0">
                <a:latin typeface="Arial"/>
                <a:cs typeface="Arial"/>
              </a:rPr>
              <a:t>(Arc </a:t>
            </a:r>
            <a:r>
              <a:rPr sz="950" i="1" spc="5" dirty="0">
                <a:latin typeface="Arial"/>
                <a:cs typeface="Arial"/>
              </a:rPr>
              <a:t>is</a:t>
            </a:r>
            <a:r>
              <a:rPr sz="950" i="1" spc="-55" dirty="0">
                <a:latin typeface="Arial"/>
                <a:cs typeface="Arial"/>
              </a:rPr>
              <a:t> </a:t>
            </a:r>
            <a:r>
              <a:rPr sz="950" i="1" spc="5" dirty="0">
                <a:latin typeface="Arial"/>
                <a:cs typeface="Arial"/>
              </a:rPr>
              <a:t>cutting  </a:t>
            </a:r>
            <a:r>
              <a:rPr sz="950" i="1" spc="-5" dirty="0">
                <a:latin typeface="Arial"/>
                <a:cs typeface="Arial"/>
              </a:rPr>
              <a:t>edge)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0359" y="5622094"/>
            <a:ext cx="5040406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0" dirty="0">
                <a:latin typeface="Arial"/>
                <a:cs typeface="Arial"/>
              </a:rPr>
              <a:t>TIP: </a:t>
            </a:r>
            <a:r>
              <a:rPr sz="1200" spc="-5" dirty="0">
                <a:latin typeface="Arial"/>
                <a:cs typeface="Arial"/>
              </a:rPr>
              <a:t>Hold </a:t>
            </a:r>
            <a:r>
              <a:rPr sz="1200" dirty="0">
                <a:latin typeface="Arial"/>
                <a:cs typeface="Arial"/>
              </a:rPr>
              <a:t>the SHIFT key to interactively </a:t>
            </a:r>
            <a:r>
              <a:rPr sz="1200" spc="-5" dirty="0">
                <a:latin typeface="Arial"/>
                <a:cs typeface="Arial"/>
              </a:rPr>
              <a:t>extend instead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trim.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77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9413" y="273831"/>
            <a:ext cx="448907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6225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0" dirty="0">
                <a:latin typeface="Arial"/>
                <a:cs typeface="Arial"/>
              </a:rPr>
              <a:t>Break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13.1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73707" y="1496868"/>
            <a:ext cx="347829" cy="201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88265" y="1233137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4494" y="1233137"/>
            <a:ext cx="6962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9501" y="1233137"/>
            <a:ext cx="4153647" cy="20903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81965" marR="2562225" indent="-463550">
              <a:lnSpc>
                <a:spcPts val="1380"/>
              </a:lnSpc>
              <a:spcBef>
                <a:spcPts val="195"/>
              </a:spcBef>
            </a:pPr>
            <a:r>
              <a:rPr sz="1200" spc="-30" dirty="0">
                <a:latin typeface="Arial"/>
                <a:cs typeface="Arial"/>
              </a:rPr>
              <a:t>Modify,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Break.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15"/>
              </a:spcBef>
            </a:pPr>
            <a:r>
              <a:rPr sz="1200" spc="-3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Break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dirty="0">
                <a:latin typeface="Arial"/>
                <a:cs typeface="Arial"/>
              </a:rPr>
              <a:t>BREAK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at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command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prompt.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Command: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BREAK</a:t>
            </a:r>
            <a:endParaRPr sz="120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660"/>
              </a:spcBef>
            </a:pPr>
            <a:r>
              <a:rPr sz="1200" spc="-25" dirty="0">
                <a:latin typeface="Arial"/>
                <a:cs typeface="Arial"/>
              </a:rPr>
              <a:t>Object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break.</a:t>
            </a:r>
            <a:endParaRPr sz="1200">
              <a:latin typeface="Arial"/>
              <a:cs typeface="Arial"/>
            </a:endParaRPr>
          </a:p>
          <a:p>
            <a:pPr marL="15240" marR="1285875" indent="8255">
              <a:lnSpc>
                <a:spcPct val="145800"/>
              </a:lnSpc>
            </a:pPr>
            <a:r>
              <a:rPr sz="1200" spc="-20" dirty="0">
                <a:latin typeface="Arial"/>
                <a:cs typeface="Arial"/>
              </a:rPr>
              <a:t>Select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object: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b="1" spc="-5" dirty="0">
                <a:latin typeface="Arial"/>
                <a:cs typeface="Arial"/>
              </a:rPr>
              <a:t>select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one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object</a:t>
            </a:r>
            <a:r>
              <a:rPr sz="1200" spc="-15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20" dirty="0">
                <a:latin typeface="Arial"/>
                <a:cs typeface="Arial"/>
              </a:rPr>
              <a:t>second </a:t>
            </a:r>
            <a:r>
              <a:rPr sz="1200" spc="-15" dirty="0">
                <a:latin typeface="Arial"/>
                <a:cs typeface="Arial"/>
              </a:rPr>
              <a:t>break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point.</a:t>
            </a:r>
            <a:endParaRPr sz="120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655"/>
              </a:spcBef>
            </a:pPr>
            <a:r>
              <a:rPr sz="1200" spc="-25" dirty="0">
                <a:latin typeface="Arial"/>
                <a:cs typeface="Arial"/>
              </a:rPr>
              <a:t>Enter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second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point</a:t>
            </a:r>
            <a:r>
              <a:rPr sz="1200" spc="-1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8265" y="1507782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4495" y="1507782"/>
            <a:ext cx="4430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li</a:t>
            </a:r>
            <a:r>
              <a:rPr sz="1200" b="1" spc="-10" dirty="0">
                <a:latin typeface="Arial"/>
                <a:cs typeface="Arial"/>
              </a:rPr>
              <a:t>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9301" y="1802954"/>
            <a:ext cx="180041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5530" y="1802954"/>
            <a:ext cx="450476" cy="55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  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9301" y="2369838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5530" y="2369838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0" y="2914079"/>
            <a:ext cx="4661647" cy="1820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30829" y="5136821"/>
            <a:ext cx="1867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2182" y="6045682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- 112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9301" y="5466689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5529" y="5466689"/>
            <a:ext cx="45122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5191" y="5412933"/>
            <a:ext cx="3190688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choose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different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break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Arial"/>
                <a:cs typeface="Arial"/>
              </a:rPr>
              <a:t>Enter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second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(or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for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first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point):(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762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8" y="371570"/>
            <a:ext cx="455332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MIRROR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10.7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07771" y="1545737"/>
            <a:ext cx="346934" cy="189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91359" y="1220241"/>
          <a:ext cx="4490570" cy="2338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259"/>
                <a:gridCol w="997324"/>
                <a:gridCol w="3177987"/>
              </a:tblGrid>
              <a:tr h="148914">
                <a:tc>
                  <a:txBody>
                    <a:bodyPr/>
                    <a:lstStyle/>
                    <a:p>
                      <a:pPr marL="31750">
                        <a:lnSpc>
                          <a:spcPts val="1325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325"/>
                        </a:lnSpc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Choose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ts val="1325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Modify,</a:t>
                      </a:r>
                      <a:r>
                        <a:rPr sz="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Mirror.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85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05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</a:tr>
              <a:tr h="183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Click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the Mirror</a:t>
                      </a:r>
                      <a:r>
                        <a:rPr sz="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icon.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7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05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778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MIRROR at the command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prompt.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</a:tr>
              <a:tr h="186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Command:</a:t>
                      </a:r>
                      <a:r>
                        <a:rPr sz="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MIRROR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8100" marB="0"/>
                </a:tc>
              </a:tr>
              <a:tr h="1861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Objects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mirror.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</a:tr>
              <a:tr h="191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Select</a:t>
                      </a:r>
                      <a:r>
                        <a:rPr sz="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objects:(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select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9474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First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point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mirror line:</a:t>
                      </a:r>
                      <a:r>
                        <a:rPr sz="8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</a:tr>
              <a:tr h="1861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Second point: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</a:tr>
              <a:tr h="30176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177800" marR="24130" indent="-3810">
                        <a:lnSpc>
                          <a:spcPct val="104200"/>
                        </a:lnSpc>
                        <a:spcBef>
                          <a:spcPts val="28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Yes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delete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original objects and 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No to keep</a:t>
                      </a:r>
                      <a:r>
                        <a:rPr sz="8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them.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06" marB="0"/>
                </a:tc>
              </a:tr>
              <a:tr h="142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355"/>
                        </a:lnSpc>
                        <a:spcBef>
                          <a:spcPts val="29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Delete old objects?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8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027" marB="0"/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3232449" y="3561598"/>
            <a:ext cx="4444253" cy="1539385"/>
            <a:chOff x="2747581" y="5553455"/>
            <a:chExt cx="3777615" cy="2400300"/>
          </a:xfrm>
        </p:grpSpPr>
        <p:sp>
          <p:nvSpPr>
            <p:cNvPr id="6" name="object 6"/>
            <p:cNvSpPr/>
            <p:nvPr/>
          </p:nvSpPr>
          <p:spPr>
            <a:xfrm>
              <a:off x="3023577" y="5553455"/>
              <a:ext cx="3501428" cy="2400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2344" y="7210044"/>
              <a:ext cx="2057400" cy="571500"/>
            </a:xfrm>
            <a:custGeom>
              <a:avLst/>
              <a:gdLst/>
              <a:ahLst/>
              <a:cxnLst/>
              <a:rect l="l" t="t" r="r" b="b"/>
              <a:pathLst>
                <a:path w="2057400" h="571500">
                  <a:moveTo>
                    <a:pt x="0" y="571499"/>
                  </a:moveTo>
                  <a:lnTo>
                    <a:pt x="205740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71059" y="4941343"/>
            <a:ext cx="85837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Mirror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- 82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1546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3831"/>
            <a:ext cx="4567518" cy="925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5" dirty="0">
                <a:latin typeface="Arial"/>
                <a:cs typeface="Arial"/>
              </a:rPr>
              <a:t>Stretch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13.2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5006" y="1447998"/>
            <a:ext cx="346934" cy="176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0955" y="1135398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7182" y="1135398"/>
            <a:ext cx="6962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1432" y="1135398"/>
            <a:ext cx="3429747" cy="2799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88950" marR="1896745" indent="-461009">
              <a:lnSpc>
                <a:spcPts val="1380"/>
              </a:lnSpc>
              <a:spcBef>
                <a:spcPts val="195"/>
              </a:spcBef>
            </a:pPr>
            <a:r>
              <a:rPr sz="1200" spc="-30" dirty="0">
                <a:latin typeface="Arial"/>
                <a:cs typeface="Arial"/>
              </a:rPr>
              <a:t>Modify,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Stretch.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Stretch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30480" marR="554990" indent="-11430">
              <a:lnSpc>
                <a:spcPts val="2100"/>
              </a:lnSpc>
            </a:pPr>
            <a:r>
              <a:rPr sz="1200" spc="20" dirty="0">
                <a:latin typeface="Arial"/>
                <a:cs typeface="Arial"/>
              </a:rPr>
              <a:t>STRETCHat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command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prompt.  </a:t>
            </a:r>
            <a:r>
              <a:rPr sz="1200" spc="-15" dirty="0">
                <a:latin typeface="Arial"/>
                <a:cs typeface="Arial"/>
              </a:rPr>
              <a:t>Command 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b="1" spc="10" dirty="0">
                <a:latin typeface="Arial"/>
                <a:cs typeface="Arial"/>
              </a:rPr>
              <a:t>STRETCH </a:t>
            </a:r>
            <a:r>
              <a:rPr sz="1200" spc="-25" dirty="0">
                <a:latin typeface="Arial"/>
                <a:cs typeface="Arial"/>
              </a:rPr>
              <a:t>Select  </a:t>
            </a:r>
            <a:r>
              <a:rPr sz="1200" spc="-5" dirty="0">
                <a:latin typeface="Arial"/>
                <a:cs typeface="Arial"/>
              </a:rPr>
              <a:t>objects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stretchby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window...</a:t>
            </a:r>
            <a:endParaRPr sz="1200">
              <a:latin typeface="Arial"/>
              <a:cs typeface="Arial"/>
            </a:endParaRPr>
          </a:p>
          <a:p>
            <a:pPr marL="30480" marR="723900" indent="-11430">
              <a:lnSpc>
                <a:spcPts val="2100"/>
              </a:lnSpc>
              <a:spcBef>
                <a:spcPts val="25"/>
              </a:spcBef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choose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CROSSING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window  </a:t>
            </a:r>
            <a:r>
              <a:rPr sz="1200" spc="-15" dirty="0">
                <a:latin typeface="Arial"/>
                <a:cs typeface="Arial"/>
              </a:rPr>
              <a:t>Select objects: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  <a:p>
            <a:pPr marL="31115" indent="-9525">
              <a:lnSpc>
                <a:spcPct val="100000"/>
              </a:lnSpc>
              <a:spcBef>
                <a:spcPts val="480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first</a:t>
            </a:r>
            <a:r>
              <a:rPr sz="1200" spc="-1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corner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stretch.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First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corner: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30480" marR="5080" indent="635">
              <a:lnSpc>
                <a:spcPct val="114599"/>
              </a:lnSpc>
              <a:spcBef>
                <a:spcPts val="360"/>
              </a:spcBef>
            </a:pP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opposite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corner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window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objects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  </a:t>
            </a:r>
            <a:r>
              <a:rPr sz="1200" spc="-20" dirty="0">
                <a:latin typeface="Arial"/>
                <a:cs typeface="Arial"/>
              </a:rPr>
              <a:t>stretch.</a:t>
            </a:r>
            <a:endParaRPr sz="12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595"/>
              </a:spcBef>
            </a:pPr>
            <a:r>
              <a:rPr sz="1200" spc="-20" dirty="0">
                <a:latin typeface="Arial"/>
                <a:cs typeface="Arial"/>
              </a:rPr>
              <a:t>Other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corner:(</a:t>
            </a:r>
            <a:r>
              <a:rPr sz="1200" b="1" dirty="0">
                <a:latin typeface="Arial"/>
                <a:cs typeface="Arial"/>
              </a:rPr>
              <a:t>point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301" y="1375835"/>
            <a:ext cx="180041" cy="50783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5530" y="1375835"/>
            <a:ext cx="450476" cy="503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li</a:t>
            </a:r>
            <a:r>
              <a:rPr sz="1200" b="1" spc="-10" dirty="0">
                <a:latin typeface="Arial"/>
                <a:cs typeface="Arial"/>
              </a:rPr>
              <a:t>ck  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9301" y="2086395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5530" y="2086395"/>
            <a:ext cx="45047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9301" y="2382055"/>
            <a:ext cx="180041" cy="53219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5530" y="2382055"/>
            <a:ext cx="398929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6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  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80241" y="3158426"/>
            <a:ext cx="4173824" cy="1747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79301" y="4924240"/>
            <a:ext cx="180041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8.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- 114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405530" y="4924240"/>
            <a:ext cx="513976" cy="55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P</a:t>
            </a:r>
            <a:r>
              <a:rPr sz="1200" b="1" spc="-20" dirty="0">
                <a:latin typeface="Arial"/>
                <a:cs typeface="Arial"/>
              </a:rPr>
              <a:t>re</a:t>
            </a:r>
            <a:r>
              <a:rPr sz="1200" b="1" spc="-15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s  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83086" y="4924240"/>
            <a:ext cx="3042024" cy="8176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60"/>
              </a:spcBef>
            </a:pPr>
            <a:r>
              <a:rPr sz="1200" spc="-15" dirty="0">
                <a:latin typeface="Arial"/>
                <a:cs typeface="Arial"/>
              </a:rPr>
              <a:t>ENTER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accept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objects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stretch.</a:t>
            </a:r>
            <a:endParaRPr sz="1200">
              <a:latin typeface="Arial"/>
              <a:cs typeface="Arial"/>
            </a:endParaRPr>
          </a:p>
          <a:p>
            <a:pPr marL="56515" marR="5080" indent="-44450">
              <a:lnSpc>
                <a:spcPct val="145400"/>
              </a:lnSpc>
              <a:spcBef>
                <a:spcPts val="5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base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to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stretch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from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Base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point: 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19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4006" y="273831"/>
            <a:ext cx="268492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55464" y="592297"/>
            <a:ext cx="6454588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9301" y="750796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9.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- 115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05530" y="750796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8605" y="691664"/>
            <a:ext cx="3009153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marR="66040" indent="-466725">
              <a:lnSpc>
                <a:spcPct val="1504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stretch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Newpoint: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(</a:t>
            </a:r>
            <a:r>
              <a:rPr sz="1200" b="1" spc="-15" dirty="0">
                <a:latin typeface="Arial"/>
                <a:cs typeface="Arial"/>
              </a:rPr>
              <a:t>point</a:t>
            </a:r>
            <a:r>
              <a:rPr sz="1200" spc="-15" dirty="0">
                <a:latin typeface="Arial"/>
                <a:cs typeface="Arial"/>
              </a:rPr>
              <a:t>)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distance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Newpoint: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@1&lt;0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300" y="1091416"/>
            <a:ext cx="975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105" algn="l"/>
              </a:tabLst>
            </a:pPr>
            <a:r>
              <a:rPr sz="1200" spc="-5" dirty="0">
                <a:latin typeface="Arial"/>
                <a:cs typeface="Arial"/>
              </a:rPr>
              <a:t>10.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301" y="1387075"/>
            <a:ext cx="5460253" cy="735458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200" spc="-20" dirty="0">
                <a:latin typeface="Arial"/>
                <a:cs typeface="Arial"/>
              </a:rPr>
              <a:t>TIP: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7900"/>
              </a:lnSpc>
              <a:spcBef>
                <a:spcPts val="475"/>
              </a:spcBef>
            </a:pP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Stretchcommand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must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use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CROSSING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windowor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aCROSSING  </a:t>
            </a:r>
            <a:r>
              <a:rPr sz="1200" spc="-40" dirty="0">
                <a:latin typeface="Arial"/>
                <a:cs typeface="Arial"/>
              </a:rPr>
              <a:t>POLYGON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window.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54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5712" y="1765649"/>
            <a:ext cx="336176" cy="189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1654" y="4153895"/>
            <a:ext cx="3482471" cy="130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418" y="371569"/>
            <a:ext cx="6216276" cy="1426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algn="ctr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TRIM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10.6</a:t>
            </a:r>
            <a:endParaRPr sz="1800">
              <a:latin typeface="Arial"/>
              <a:cs typeface="Arial"/>
            </a:endParaRPr>
          </a:p>
          <a:p>
            <a:pPr marL="469265" marR="5080">
              <a:lnSpc>
                <a:spcPts val="1380"/>
              </a:lnSpc>
              <a:spcBef>
                <a:spcPts val="1465"/>
              </a:spcBef>
            </a:pPr>
            <a:r>
              <a:rPr sz="1200" spc="-5" dirty="0">
                <a:latin typeface="Arial"/>
                <a:cs typeface="Arial"/>
              </a:rPr>
              <a:t>The TRIM command allows you to trim objects in a drawing </a:t>
            </a:r>
            <a:r>
              <a:rPr sz="1200" dirty="0">
                <a:latin typeface="Arial"/>
                <a:cs typeface="Arial"/>
              </a:rPr>
              <a:t>so </a:t>
            </a:r>
            <a:r>
              <a:rPr sz="1200" spc="-5" dirty="0">
                <a:latin typeface="Arial"/>
                <a:cs typeface="Arial"/>
              </a:rPr>
              <a:t>they </a:t>
            </a:r>
            <a:r>
              <a:rPr sz="1200" spc="-10" dirty="0">
                <a:latin typeface="Arial"/>
                <a:cs typeface="Arial"/>
              </a:rPr>
              <a:t>end  </a:t>
            </a:r>
            <a:r>
              <a:rPr sz="1200" spc="-5" dirty="0">
                <a:latin typeface="Arial"/>
                <a:cs typeface="Arial"/>
              </a:rPr>
              <a:t>precisely 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5" dirty="0">
                <a:latin typeface="Arial"/>
                <a:cs typeface="Arial"/>
              </a:rPr>
              <a:t>a </a:t>
            </a:r>
            <a:r>
              <a:rPr sz="1200" dirty="0">
                <a:latin typeface="Arial"/>
                <a:cs typeface="Arial"/>
              </a:rPr>
              <a:t>cutting </a:t>
            </a:r>
            <a:r>
              <a:rPr sz="1200" spc="-5" dirty="0">
                <a:latin typeface="Arial"/>
                <a:cs typeface="Arial"/>
              </a:rPr>
              <a:t>edge defined by one or more other objects in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5" dirty="0">
                <a:latin typeface="Arial"/>
                <a:cs typeface="Arial"/>
              </a:rPr>
              <a:t>drawing.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- 80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429592"/>
            <a:ext cx="109892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8465" y="1429591"/>
            <a:ext cx="3774888" cy="3915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Modify,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Trim.</a:t>
            </a:r>
            <a:endParaRPr sz="12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810"/>
              </a:spcBef>
            </a:pPr>
            <a:r>
              <a:rPr sz="1200" spc="-15" dirty="0">
                <a:latin typeface="Arial"/>
                <a:cs typeface="Arial"/>
              </a:rPr>
              <a:t>the Trim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15875" marR="1156335" indent="635">
              <a:lnSpc>
                <a:spcPct val="156300"/>
              </a:lnSpc>
              <a:spcBef>
                <a:spcPts val="70"/>
              </a:spcBef>
            </a:pPr>
            <a:r>
              <a:rPr sz="1200" dirty="0">
                <a:latin typeface="Arial"/>
                <a:cs typeface="Arial"/>
              </a:rPr>
              <a:t>TRIM at </a:t>
            </a:r>
            <a:r>
              <a:rPr sz="1200" spc="-5" dirty="0">
                <a:latin typeface="Arial"/>
                <a:cs typeface="Arial"/>
              </a:rPr>
              <a:t>the command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TRIM</a:t>
            </a:r>
            <a:endParaRPr sz="12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885"/>
              </a:spcBef>
            </a:pPr>
            <a:r>
              <a:rPr sz="1200" spc="-5" dirty="0">
                <a:latin typeface="Arial"/>
                <a:cs typeface="Arial"/>
              </a:rPr>
              <a:t>Select cutting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edge(s)...</a:t>
            </a:r>
            <a:endParaRPr sz="1200">
              <a:latin typeface="Arial"/>
              <a:cs typeface="Arial"/>
            </a:endParaRPr>
          </a:p>
          <a:p>
            <a:pPr marL="15875" marR="1007744" indent="635">
              <a:lnSpc>
                <a:spcPct val="156300"/>
              </a:lnSpc>
            </a:pP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CUTTING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edge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extend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  Select </a:t>
            </a:r>
            <a:r>
              <a:rPr sz="1200" dirty="0">
                <a:latin typeface="Arial"/>
                <a:cs typeface="Arial"/>
              </a:rPr>
              <a:t>objects: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5875" marR="929640" indent="635">
              <a:lnSpc>
                <a:spcPct val="156300"/>
              </a:lnSpc>
              <a:spcBef>
                <a:spcPts val="60"/>
              </a:spcBef>
            </a:pPr>
            <a:r>
              <a:rPr sz="1200" spc="-15" dirty="0">
                <a:latin typeface="Arial"/>
                <a:cs typeface="Arial"/>
              </a:rPr>
              <a:t>ENTER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accept </a:t>
            </a:r>
            <a:r>
              <a:rPr sz="1200" spc="-10" dirty="0">
                <a:latin typeface="Arial"/>
                <a:cs typeface="Arial"/>
              </a:rPr>
              <a:t>the cutting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edge  </a:t>
            </a: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dirty="0">
                <a:latin typeface="Arial"/>
                <a:cs typeface="Arial"/>
              </a:rPr>
              <a:t>objects: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b="1" spc="-5" dirty="0">
                <a:latin typeface="Arial"/>
                <a:cs typeface="Arial"/>
              </a:rPr>
              <a:t>press enter</a:t>
            </a:r>
            <a:r>
              <a:rPr sz="1200" spc="-5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Objects 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trim</a:t>
            </a:r>
            <a:endParaRPr sz="1200">
              <a:latin typeface="Arial"/>
              <a:cs typeface="Arial"/>
            </a:endParaRPr>
          </a:p>
          <a:p>
            <a:pPr marL="15875" marR="5080">
              <a:lnSpc>
                <a:spcPts val="1350"/>
              </a:lnSpc>
              <a:spcBef>
                <a:spcPts val="1050"/>
              </a:spcBef>
            </a:pPr>
            <a:r>
              <a:rPr sz="1200" spc="-15" dirty="0">
                <a:latin typeface="Arial"/>
                <a:cs typeface="Arial"/>
              </a:rPr>
              <a:t>&lt;Select object </a:t>
            </a:r>
            <a:r>
              <a:rPr sz="1200" spc="-5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trim&gt;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15" dirty="0">
                <a:latin typeface="Arial"/>
                <a:cs typeface="Arial"/>
              </a:rPr>
              <a:t>Project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5" dirty="0">
                <a:latin typeface="Arial"/>
                <a:cs typeface="Arial"/>
              </a:rPr>
              <a:t>Edge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10" dirty="0">
                <a:latin typeface="Arial"/>
                <a:cs typeface="Arial"/>
              </a:rPr>
              <a:t>Undo:  </a:t>
            </a:r>
            <a:r>
              <a:rPr sz="1200" spc="-5" dirty="0">
                <a:latin typeface="Arial"/>
                <a:cs typeface="Arial"/>
              </a:rPr>
              <a:t>Select an object, enter an option, or press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 marL="15875" marR="187960" indent="635">
              <a:lnSpc>
                <a:spcPct val="156300"/>
              </a:lnSpc>
            </a:pPr>
            <a:r>
              <a:rPr sz="1200" spc="-15" dirty="0">
                <a:latin typeface="Arial"/>
                <a:cs typeface="Arial"/>
              </a:rPr>
              <a:t>ENTER when you </a:t>
            </a:r>
            <a:r>
              <a:rPr sz="1200" spc="-10" dirty="0">
                <a:latin typeface="Arial"/>
                <a:cs typeface="Arial"/>
              </a:rPr>
              <a:t>are </a:t>
            </a:r>
            <a:r>
              <a:rPr sz="1200" spc="-15" dirty="0">
                <a:latin typeface="Arial"/>
                <a:cs typeface="Arial"/>
              </a:rPr>
              <a:t>done choosing </a:t>
            </a:r>
            <a:r>
              <a:rPr sz="1200" spc="-5" dirty="0">
                <a:latin typeface="Arial"/>
                <a:cs typeface="Arial"/>
              </a:rPr>
              <a:t>objects  Select object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trim/Undo: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press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enter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801487"/>
            <a:ext cx="856129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2"/>
              <a:tabLst>
                <a:tab pos="356235" algn="l"/>
                <a:tab pos="356870" algn="l"/>
              </a:tabLst>
            </a:pP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AutoNum type="arabicPeriod" startAt="2"/>
              <a:tabLst>
                <a:tab pos="354965" algn="l"/>
                <a:tab pos="355600" algn="l"/>
              </a:tabLst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2546256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918152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3284672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3771" y="3773366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35712" y="4218566"/>
            <a:ext cx="989853" cy="58669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090"/>
              </a:lnSpc>
              <a:spcBef>
                <a:spcPts val="175"/>
              </a:spcBef>
            </a:pPr>
            <a:r>
              <a:rPr sz="950" i="1" spc="5" dirty="0">
                <a:latin typeface="Arial"/>
                <a:cs typeface="Arial"/>
              </a:rPr>
              <a:t>Lines</a:t>
            </a:r>
            <a:r>
              <a:rPr sz="950" i="1" spc="-40" dirty="0">
                <a:latin typeface="Arial"/>
                <a:cs typeface="Arial"/>
              </a:rPr>
              <a:t> </a:t>
            </a:r>
            <a:r>
              <a:rPr sz="950" i="1" spc="5" dirty="0">
                <a:latin typeface="Arial"/>
                <a:cs typeface="Arial"/>
              </a:rPr>
              <a:t>Trimmed  </a:t>
            </a:r>
            <a:r>
              <a:rPr sz="950" i="1" spc="-5" dirty="0">
                <a:latin typeface="Arial"/>
                <a:cs typeface="Arial"/>
              </a:rPr>
              <a:t>to </a:t>
            </a:r>
            <a:r>
              <a:rPr sz="950" i="1" dirty="0">
                <a:latin typeface="Arial"/>
                <a:cs typeface="Arial"/>
              </a:rPr>
              <a:t>an</a:t>
            </a:r>
            <a:r>
              <a:rPr sz="950" i="1" spc="20" dirty="0">
                <a:latin typeface="Arial"/>
                <a:cs typeface="Arial"/>
              </a:rPr>
              <a:t> </a:t>
            </a:r>
            <a:r>
              <a:rPr sz="950" i="1" spc="-10" dirty="0">
                <a:latin typeface="Arial"/>
                <a:cs typeface="Arial"/>
              </a:rPr>
              <a:t>Arc</a:t>
            </a:r>
            <a:endParaRPr sz="950">
              <a:latin typeface="Arial"/>
              <a:cs typeface="Arial"/>
            </a:endParaRPr>
          </a:p>
          <a:p>
            <a:pPr marL="12700" marR="67310">
              <a:lnSpc>
                <a:spcPts val="1100"/>
              </a:lnSpc>
              <a:spcBef>
                <a:spcPts val="25"/>
              </a:spcBef>
            </a:pPr>
            <a:r>
              <a:rPr sz="950" i="1" spc="10" dirty="0">
                <a:latin typeface="Arial"/>
                <a:cs typeface="Arial"/>
              </a:rPr>
              <a:t>(Arc </a:t>
            </a:r>
            <a:r>
              <a:rPr sz="950" i="1" spc="5" dirty="0">
                <a:latin typeface="Arial"/>
                <a:cs typeface="Arial"/>
              </a:rPr>
              <a:t>is</a:t>
            </a:r>
            <a:r>
              <a:rPr sz="950" i="1" spc="-55" dirty="0">
                <a:latin typeface="Arial"/>
                <a:cs typeface="Arial"/>
              </a:rPr>
              <a:t> </a:t>
            </a:r>
            <a:r>
              <a:rPr sz="950" i="1" spc="5" dirty="0">
                <a:latin typeface="Arial"/>
                <a:cs typeface="Arial"/>
              </a:rPr>
              <a:t>cutting  </a:t>
            </a:r>
            <a:r>
              <a:rPr sz="950" i="1" spc="-5" dirty="0">
                <a:latin typeface="Arial"/>
                <a:cs typeface="Arial"/>
              </a:rPr>
              <a:t>edge)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0359" y="5622094"/>
            <a:ext cx="5040406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0" dirty="0">
                <a:latin typeface="Arial"/>
                <a:cs typeface="Arial"/>
              </a:rPr>
              <a:t>TIP: </a:t>
            </a:r>
            <a:r>
              <a:rPr sz="1200" spc="-5" dirty="0">
                <a:latin typeface="Arial"/>
                <a:cs typeface="Arial"/>
              </a:rPr>
              <a:t>Hold </a:t>
            </a:r>
            <a:r>
              <a:rPr sz="1200" dirty="0">
                <a:latin typeface="Arial"/>
                <a:cs typeface="Arial"/>
              </a:rPr>
              <a:t>the SHIFT key to interactively </a:t>
            </a:r>
            <a:r>
              <a:rPr sz="1200" spc="-5" dirty="0">
                <a:latin typeface="Arial"/>
                <a:cs typeface="Arial"/>
              </a:rPr>
              <a:t>extend instead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trim.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875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9413" y="273831"/>
            <a:ext cx="448907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6225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0" dirty="0">
                <a:latin typeface="Arial"/>
                <a:cs typeface="Arial"/>
              </a:rPr>
              <a:t>Break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13.1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73707" y="1496868"/>
            <a:ext cx="347829" cy="201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88265" y="1233137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4494" y="1233137"/>
            <a:ext cx="6962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9501" y="1233137"/>
            <a:ext cx="4153647" cy="20903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81965" marR="2562225" indent="-463550">
              <a:lnSpc>
                <a:spcPts val="1380"/>
              </a:lnSpc>
              <a:spcBef>
                <a:spcPts val="195"/>
              </a:spcBef>
            </a:pPr>
            <a:r>
              <a:rPr sz="1200" spc="-30" dirty="0">
                <a:latin typeface="Arial"/>
                <a:cs typeface="Arial"/>
              </a:rPr>
              <a:t>Modify,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Break.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15"/>
              </a:spcBef>
            </a:pPr>
            <a:r>
              <a:rPr sz="1200" spc="-3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Break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710"/>
              </a:spcBef>
            </a:pP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dirty="0">
                <a:latin typeface="Arial"/>
                <a:cs typeface="Arial"/>
              </a:rPr>
              <a:t>BREAK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at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command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prompt.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Command: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BREAK</a:t>
            </a:r>
            <a:endParaRPr sz="120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660"/>
              </a:spcBef>
            </a:pPr>
            <a:r>
              <a:rPr sz="1200" spc="-25" dirty="0">
                <a:latin typeface="Arial"/>
                <a:cs typeface="Arial"/>
              </a:rPr>
              <a:t>Object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break.</a:t>
            </a:r>
            <a:endParaRPr sz="1200">
              <a:latin typeface="Arial"/>
              <a:cs typeface="Arial"/>
            </a:endParaRPr>
          </a:p>
          <a:p>
            <a:pPr marL="15240" marR="1285875" indent="8255">
              <a:lnSpc>
                <a:spcPct val="145800"/>
              </a:lnSpc>
            </a:pPr>
            <a:r>
              <a:rPr sz="1200" spc="-20" dirty="0">
                <a:latin typeface="Arial"/>
                <a:cs typeface="Arial"/>
              </a:rPr>
              <a:t>Select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object: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b="1" spc="-5" dirty="0">
                <a:latin typeface="Arial"/>
                <a:cs typeface="Arial"/>
              </a:rPr>
              <a:t>select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one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object</a:t>
            </a:r>
            <a:r>
              <a:rPr sz="1200" spc="-15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20" dirty="0">
                <a:latin typeface="Arial"/>
                <a:cs typeface="Arial"/>
              </a:rPr>
              <a:t>second </a:t>
            </a:r>
            <a:r>
              <a:rPr sz="1200" spc="-15" dirty="0">
                <a:latin typeface="Arial"/>
                <a:cs typeface="Arial"/>
              </a:rPr>
              <a:t>break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point.</a:t>
            </a:r>
            <a:endParaRPr sz="120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655"/>
              </a:spcBef>
            </a:pPr>
            <a:r>
              <a:rPr sz="1200" spc="-25" dirty="0">
                <a:latin typeface="Arial"/>
                <a:cs typeface="Arial"/>
              </a:rPr>
              <a:t>Enter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second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point</a:t>
            </a:r>
            <a:r>
              <a:rPr sz="1200" spc="-1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8265" y="1507782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4495" y="1507782"/>
            <a:ext cx="4430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li</a:t>
            </a:r>
            <a:r>
              <a:rPr sz="1200" b="1" spc="-10" dirty="0">
                <a:latin typeface="Arial"/>
                <a:cs typeface="Arial"/>
              </a:rPr>
              <a:t>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9301" y="1802954"/>
            <a:ext cx="180041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5530" y="1802954"/>
            <a:ext cx="450476" cy="55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  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9301" y="2369838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5530" y="2369838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0" y="2914079"/>
            <a:ext cx="4661647" cy="1820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30829" y="5136821"/>
            <a:ext cx="1867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2182" y="6045682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- 112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9301" y="5466689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5529" y="5466689"/>
            <a:ext cx="45122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5191" y="5412933"/>
            <a:ext cx="3190688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choose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different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break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Arial"/>
                <a:cs typeface="Arial"/>
              </a:rPr>
              <a:t>Enter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second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(or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for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first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point):(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94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8" y="371570"/>
            <a:ext cx="4553324" cy="1436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1800" b="1" spc="-20" dirty="0">
                <a:latin typeface="Arial"/>
                <a:cs typeface="Arial"/>
              </a:rPr>
              <a:t>Layer Shortcuts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12.3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400" b="1" spc="-10" dirty="0">
                <a:latin typeface="Arial"/>
                <a:cs typeface="Arial"/>
              </a:rPr>
              <a:t>Changing the Layer of </a:t>
            </a:r>
            <a:r>
              <a:rPr sz="1400" b="1" spc="-5" dirty="0">
                <a:latin typeface="Arial"/>
                <a:cs typeface="Arial"/>
              </a:rPr>
              <a:t>an</a:t>
            </a:r>
            <a:r>
              <a:rPr sz="1400" b="1" spc="-15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Object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3771" y="1550788"/>
            <a:ext cx="953994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356235" algn="l"/>
                <a:tab pos="356870" algn="l"/>
              </a:tabLst>
            </a:pPr>
            <a:r>
              <a:rPr sz="1200" b="1" spc="-10" dirty="0">
                <a:latin typeface="Arial"/>
                <a:cs typeface="Arial"/>
              </a:rPr>
              <a:t>Click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885"/>
              </a:spcBef>
              <a:buFont typeface="Arial"/>
              <a:buAutoNum type="arabicPeriod"/>
              <a:tabLst>
                <a:tab pos="356235" algn="l"/>
                <a:tab pos="356870" algn="l"/>
              </a:tabLst>
            </a:pPr>
            <a:r>
              <a:rPr sz="1200" b="1" spc="-15" dirty="0">
                <a:latin typeface="Arial"/>
                <a:cs typeface="Arial"/>
              </a:rPr>
              <a:t>S</a:t>
            </a:r>
            <a:r>
              <a:rPr sz="1200" b="1" spc="-20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spc="-20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8465" y="1550788"/>
            <a:ext cx="3513418" cy="1006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Arial"/>
                <a:cs typeface="Arial"/>
              </a:rPr>
              <a:t>Once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5" dirty="0">
                <a:latin typeface="Arial"/>
                <a:cs typeface="Arial"/>
              </a:rPr>
              <a:t>the object to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change.</a:t>
            </a:r>
            <a:endParaRPr sz="1200">
              <a:latin typeface="Arial"/>
              <a:cs typeface="Arial"/>
            </a:endParaRPr>
          </a:p>
          <a:p>
            <a:pPr marL="16510" marR="5080" indent="-3810">
              <a:lnSpc>
                <a:spcPct val="107500"/>
              </a:lnSpc>
              <a:spcBef>
                <a:spcPts val="780"/>
              </a:spcBef>
            </a:pP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desired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layer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from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Layer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Box  </a:t>
            </a:r>
            <a:r>
              <a:rPr sz="1200" spc="-10" dirty="0">
                <a:latin typeface="Arial"/>
                <a:cs typeface="Arial"/>
              </a:rPr>
              <a:t>dropdown.</a:t>
            </a:r>
            <a:endParaRPr sz="1200">
              <a:latin typeface="Arial"/>
              <a:cs typeface="Arial"/>
            </a:endParaRPr>
          </a:p>
          <a:p>
            <a:pPr marL="15875" marR="241935">
              <a:lnSpc>
                <a:spcPct val="104200"/>
              </a:lnSpc>
              <a:spcBef>
                <a:spcPts val="910"/>
              </a:spcBef>
            </a:pPr>
            <a:r>
              <a:rPr sz="1200" spc="-15" dirty="0">
                <a:latin typeface="Arial"/>
                <a:cs typeface="Arial"/>
              </a:rPr>
              <a:t>AutoCAD will </a:t>
            </a:r>
            <a:r>
              <a:rPr sz="1200" spc="-10" dirty="0">
                <a:latin typeface="Arial"/>
                <a:cs typeface="Arial"/>
              </a:rPr>
              <a:t>move the </a:t>
            </a:r>
            <a:r>
              <a:rPr sz="1200" spc="-15" dirty="0">
                <a:latin typeface="Arial"/>
                <a:cs typeface="Arial"/>
              </a:rPr>
              <a:t>object </a:t>
            </a:r>
            <a:r>
              <a:rPr sz="1200" spc="-10" dirty="0">
                <a:latin typeface="Arial"/>
                <a:cs typeface="Arial"/>
              </a:rPr>
              <a:t>to the </a:t>
            </a:r>
            <a:r>
              <a:rPr sz="1200" spc="-20" dirty="0">
                <a:latin typeface="Arial"/>
                <a:cs typeface="Arial"/>
              </a:rPr>
              <a:t>new  </a:t>
            </a:r>
            <a:r>
              <a:rPr sz="1200" spc="-25" dirty="0">
                <a:latin typeface="Arial"/>
                <a:cs typeface="Arial"/>
              </a:rPr>
              <a:t>layer.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53273" y="2388734"/>
            <a:ext cx="5390029" cy="1985318"/>
            <a:chOff x="1490281" y="3724655"/>
            <a:chExt cx="4581525" cy="3095625"/>
          </a:xfrm>
        </p:grpSpPr>
        <p:sp>
          <p:nvSpPr>
            <p:cNvPr id="6" name="object 6"/>
            <p:cNvSpPr/>
            <p:nvPr/>
          </p:nvSpPr>
          <p:spPr>
            <a:xfrm>
              <a:off x="1838706" y="3724655"/>
              <a:ext cx="4114800" cy="30952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95544" y="5609844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571500" y="5715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95044" y="5952744"/>
              <a:ext cx="1028700" cy="457200"/>
            </a:xfrm>
            <a:custGeom>
              <a:avLst/>
              <a:gdLst/>
              <a:ahLst/>
              <a:cxnLst/>
              <a:rect l="l" t="t" r="r" b="b"/>
              <a:pathLst>
                <a:path w="1028700" h="457200">
                  <a:moveTo>
                    <a:pt x="0" y="0"/>
                  </a:moveTo>
                  <a:lnTo>
                    <a:pt x="1028700" y="4572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15595" y="3794379"/>
            <a:ext cx="789641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10" dirty="0">
                <a:latin typeface="Arial"/>
                <a:cs typeface="Arial"/>
              </a:rPr>
              <a:t>Select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layer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- 103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35712" y="3940987"/>
            <a:ext cx="1152712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5" dirty="0">
                <a:latin typeface="Arial"/>
                <a:cs typeface="Arial"/>
              </a:rPr>
              <a:t>Select object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first</a:t>
            </a:r>
            <a:endParaRPr sz="9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248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5357" y="389163"/>
            <a:ext cx="137608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3.6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Circles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5357" y="771321"/>
            <a:ext cx="1692088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latin typeface="Arial"/>
                <a:cs typeface="Arial"/>
              </a:rPr>
              <a:t>Circle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Command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31194" y="1057695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9005" y="1057695"/>
            <a:ext cx="68654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Choose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1194" y="1397337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9005" y="1397337"/>
            <a:ext cx="45869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Click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1194" y="1736980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9005" y="1736980"/>
            <a:ext cx="448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31194" y="2076622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9005" y="2076622"/>
            <a:ext cx="448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87023" y="3261851"/>
            <a:ext cx="2305486" cy="95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52534" y="2223515"/>
            <a:ext cx="1325069" cy="666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60517" y="1210453"/>
            <a:ext cx="1325069" cy="666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10700" y="846092"/>
            <a:ext cx="1450041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Arial"/>
                <a:cs typeface="Arial"/>
              </a:rPr>
              <a:t>Circle, Center</a:t>
            </a:r>
            <a:r>
              <a:rPr sz="1000" i="1" spc="-6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Radius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10699" y="1941241"/>
            <a:ext cx="15912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Arial"/>
                <a:cs typeface="Arial"/>
              </a:rPr>
              <a:t>Circle, Center</a:t>
            </a:r>
            <a:r>
              <a:rPr sz="1000" i="1" spc="-6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Diameter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2788" y="3053038"/>
            <a:ext cx="217991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Arial"/>
                <a:cs typeface="Arial"/>
              </a:rPr>
              <a:t>Circle, Tangent, Tangent</a:t>
            </a:r>
            <a:r>
              <a:rPr sz="1000" i="1" spc="-5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Radius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8199" y="4299170"/>
            <a:ext cx="2306171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Arial"/>
                <a:cs typeface="Arial"/>
              </a:rPr>
              <a:t>Circle, Tangent, Tangent,</a:t>
            </a:r>
            <a:r>
              <a:rPr sz="1000" i="1" spc="-5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Tangent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96841" y="1402061"/>
            <a:ext cx="263561" cy="1304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44644" y="1004428"/>
            <a:ext cx="2679700" cy="3167406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200" spc="-5" dirty="0">
                <a:latin typeface="Arial"/>
                <a:cs typeface="Arial"/>
              </a:rPr>
              <a:t>Draw, Circle.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Arial"/>
                <a:cs typeface="Arial"/>
              </a:rPr>
              <a:t>the Circle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ts val="2090"/>
              </a:lnSpc>
              <a:spcBef>
                <a:spcPts val="165"/>
              </a:spcBef>
            </a:pPr>
            <a:r>
              <a:rPr sz="1200" spc="-5" dirty="0">
                <a:latin typeface="Arial"/>
                <a:cs typeface="Arial"/>
              </a:rPr>
              <a:t>CIRCLE at the command prompt.  Command: </a:t>
            </a:r>
            <a:r>
              <a:rPr sz="1200" b="1" spc="-5" dirty="0">
                <a:latin typeface="Arial"/>
                <a:cs typeface="Arial"/>
              </a:rPr>
              <a:t>CIRCLE</a:t>
            </a:r>
            <a:endParaRPr sz="1200">
              <a:latin typeface="Arial"/>
              <a:cs typeface="Arial"/>
            </a:endParaRPr>
          </a:p>
          <a:p>
            <a:pPr marL="12700" marR="264795" indent="-635">
              <a:lnSpc>
                <a:spcPct val="104600"/>
              </a:lnSpc>
              <a:spcBef>
                <a:spcPts val="395"/>
              </a:spcBef>
            </a:pPr>
            <a:r>
              <a:rPr sz="1200" spc="-5" dirty="0">
                <a:latin typeface="Arial"/>
                <a:cs typeface="Arial"/>
              </a:rPr>
              <a:t>One of the following </a:t>
            </a:r>
            <a:r>
              <a:rPr sz="1200" spc="-10" dirty="0">
                <a:latin typeface="Arial"/>
                <a:cs typeface="Arial"/>
              </a:rPr>
              <a:t>options:  </a:t>
            </a:r>
            <a:r>
              <a:rPr sz="1200" dirty="0">
                <a:latin typeface="Arial"/>
                <a:cs typeface="Arial"/>
              </a:rPr>
              <a:t>3P/2P/TTR/&lt;&lt;center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point&gt;&gt;: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center point.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radius or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diameter.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1194" y="2485658"/>
            <a:ext cx="180041" cy="55463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00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9005" y="2485658"/>
            <a:ext cx="448235" cy="54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 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1194" y="3048144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9005" y="3048144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44768" y="2995854"/>
            <a:ext cx="1764553" cy="54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446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radius or </a:t>
            </a:r>
            <a:r>
              <a:rPr sz="1200" spc="-10" dirty="0">
                <a:latin typeface="Arial"/>
                <a:cs typeface="Arial"/>
              </a:rPr>
              <a:t>diameter  </a:t>
            </a:r>
            <a:r>
              <a:rPr sz="1200" spc="-5" dirty="0">
                <a:latin typeface="Arial"/>
                <a:cs typeface="Arial"/>
              </a:rPr>
              <a:t>Diameter/&lt;&lt;radius&gt;&gt;: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93239" y="3844226"/>
            <a:ext cx="3857064" cy="1205971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Arial"/>
                <a:cs typeface="Arial"/>
              </a:rPr>
              <a:t>TIPS:</a:t>
            </a:r>
            <a:endParaRPr sz="1200">
              <a:latin typeface="Arial"/>
              <a:cs typeface="Arial"/>
            </a:endParaRPr>
          </a:p>
          <a:p>
            <a:pPr marL="106045" marR="47625" indent="-106045">
              <a:lnSpc>
                <a:spcPct val="104200"/>
              </a:lnSpc>
              <a:spcBef>
                <a:spcPts val="590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To create circles that are the </a:t>
            </a:r>
            <a:r>
              <a:rPr sz="1200" spc="-10" dirty="0">
                <a:latin typeface="Arial"/>
                <a:cs typeface="Arial"/>
              </a:rPr>
              <a:t>same </a:t>
            </a:r>
            <a:r>
              <a:rPr sz="1200" spc="-5" dirty="0">
                <a:latin typeface="Arial"/>
                <a:cs typeface="Arial"/>
              </a:rPr>
              <a:t>size, </a:t>
            </a:r>
            <a:r>
              <a:rPr sz="1200" spc="-10" dirty="0">
                <a:latin typeface="Arial"/>
                <a:cs typeface="Arial"/>
              </a:rPr>
              <a:t>press  </a:t>
            </a:r>
            <a:r>
              <a:rPr sz="1200" spc="-5" dirty="0">
                <a:latin typeface="Arial"/>
                <a:cs typeface="Arial"/>
              </a:rPr>
              <a:t>ENTER when asked for the </a:t>
            </a:r>
            <a:r>
              <a:rPr sz="1200" spc="-10" dirty="0">
                <a:latin typeface="Arial"/>
                <a:cs typeface="Arial"/>
              </a:rPr>
              <a:t>circle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radius.</a:t>
            </a:r>
            <a:endParaRPr sz="1200">
              <a:latin typeface="Arial"/>
              <a:cs typeface="Arial"/>
            </a:endParaRPr>
          </a:p>
          <a:p>
            <a:pPr marL="106680" marR="5080" indent="-106680">
              <a:lnSpc>
                <a:spcPct val="104600"/>
              </a:lnSpc>
              <a:spcBef>
                <a:spcPts val="575"/>
              </a:spcBef>
              <a:buChar char="-"/>
              <a:tabLst>
                <a:tab pos="106680" algn="l"/>
              </a:tabLst>
            </a:pPr>
            <a:r>
              <a:rPr sz="1200" spc="-5" dirty="0">
                <a:latin typeface="Arial"/>
                <a:cs typeface="Arial"/>
              </a:rPr>
              <a:t>When selecting a circle with a pickbox, be </a:t>
            </a:r>
            <a:r>
              <a:rPr sz="1200" spc="-10" dirty="0">
                <a:latin typeface="Arial"/>
                <a:cs typeface="Arial"/>
              </a:rPr>
              <a:t>sure  </a:t>
            </a:r>
            <a:r>
              <a:rPr sz="1200" spc="-5" dirty="0">
                <a:latin typeface="Arial"/>
                <a:cs typeface="Arial"/>
              </a:rPr>
              <a:t>to select the circumference of 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circle.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387509" y="4448665"/>
            <a:ext cx="2264173" cy="711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9005" y="4578082"/>
            <a:ext cx="1626198" cy="7428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960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1581" y="2516620"/>
            <a:ext cx="277158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Editing</a:t>
            </a:r>
          </a:p>
        </p:txBody>
      </p:sp>
    </p:spTree>
    <p:extLst>
      <p:ext uri="{BB962C8B-B14F-4D97-AF65-F5344CB8AC3E}">
        <p14:creationId xmlns:p14="http://schemas.microsoft.com/office/powerpoint/2010/main" val="328203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8882" y="1252521"/>
            <a:ext cx="358588" cy="201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93844" y="3524946"/>
            <a:ext cx="2577921" cy="965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35490" y="3524946"/>
            <a:ext cx="2577921" cy="965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1417" y="279695"/>
            <a:ext cx="4554071" cy="86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9725">
              <a:lnSpc>
                <a:spcPct val="1525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  </a:t>
            </a:r>
            <a:r>
              <a:rPr sz="1800" b="1" spc="-5" dirty="0">
                <a:latin typeface="Arial"/>
                <a:cs typeface="Arial"/>
              </a:rPr>
              <a:t>Move Command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10.1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- 74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3771" y="909621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2052" y="909621"/>
            <a:ext cx="3428253" cy="341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Modify,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Move.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00" spc="-15" dirty="0">
                <a:latin typeface="Arial"/>
                <a:cs typeface="Arial"/>
              </a:rPr>
              <a:t>the Move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81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 marR="788035" indent="635">
              <a:lnSpc>
                <a:spcPct val="158500"/>
              </a:lnSpc>
              <a:spcBef>
                <a:spcPts val="40"/>
              </a:spcBef>
            </a:pPr>
            <a:r>
              <a:rPr sz="1200" dirty="0">
                <a:latin typeface="Arial"/>
                <a:cs typeface="Arial"/>
              </a:rPr>
              <a:t>MOVE at </a:t>
            </a:r>
            <a:r>
              <a:rPr sz="1200" spc="-5" dirty="0">
                <a:latin typeface="Arial"/>
                <a:cs typeface="Arial"/>
              </a:rPr>
              <a:t>the command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 </a:t>
            </a:r>
            <a:r>
              <a:rPr sz="1200" b="1" dirty="0">
                <a:latin typeface="Arial"/>
                <a:cs typeface="Arial"/>
              </a:rPr>
              <a:t>MOVE or M  </a:t>
            </a:r>
            <a:r>
              <a:rPr sz="1200" spc="-15" dirty="0">
                <a:latin typeface="Arial"/>
                <a:cs typeface="Arial"/>
              </a:rPr>
              <a:t>Objects </a:t>
            </a:r>
            <a:r>
              <a:rPr sz="1200" spc="-1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move</a:t>
            </a:r>
            <a:endParaRPr sz="1200">
              <a:latin typeface="Arial"/>
              <a:cs typeface="Arial"/>
            </a:endParaRPr>
          </a:p>
          <a:p>
            <a:pPr marL="13970" marR="1342390" indent="-1270">
              <a:lnSpc>
                <a:spcPct val="156300"/>
              </a:lnSpc>
            </a:pP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dirty="0">
                <a:latin typeface="Arial"/>
                <a:cs typeface="Arial"/>
              </a:rPr>
              <a:t>objects: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point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move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from</a:t>
            </a:r>
            <a:endParaRPr sz="1200">
              <a:latin typeface="Arial"/>
              <a:cs typeface="Arial"/>
            </a:endParaRPr>
          </a:p>
          <a:p>
            <a:pPr marL="13970" marR="169545" indent="-1270">
              <a:lnSpc>
                <a:spcPct val="156300"/>
              </a:lnSpc>
              <a:spcBef>
                <a:spcPts val="70"/>
              </a:spcBef>
            </a:pPr>
            <a:r>
              <a:rPr sz="1200" spc="-5" dirty="0">
                <a:latin typeface="Arial"/>
                <a:cs typeface="Arial"/>
              </a:rPr>
              <a:t>Base point or displacement: </a:t>
            </a:r>
            <a:r>
              <a:rPr sz="1200" spc="5" dirty="0">
                <a:latin typeface="Arial"/>
                <a:cs typeface="Arial"/>
              </a:rPr>
              <a:t>(</a:t>
            </a:r>
            <a:r>
              <a:rPr sz="1200" b="1" spc="5" dirty="0">
                <a:latin typeface="Arial"/>
                <a:cs typeface="Arial"/>
              </a:rPr>
              <a:t>pick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point</a:t>
            </a:r>
            <a:r>
              <a:rPr sz="1200" spc="-10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5" dirty="0">
                <a:latin typeface="Arial"/>
                <a:cs typeface="Arial"/>
              </a:rPr>
              <a:t>point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move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880"/>
              </a:spcBef>
            </a:pPr>
            <a:r>
              <a:rPr sz="1200" spc="-5" dirty="0">
                <a:latin typeface="Arial"/>
                <a:cs typeface="Arial"/>
              </a:rPr>
              <a:t>Second point of displacement: </a:t>
            </a:r>
            <a:r>
              <a:rPr sz="1200" spc="10" dirty="0">
                <a:latin typeface="Arial"/>
                <a:cs typeface="Arial"/>
              </a:rPr>
              <a:t>(</a:t>
            </a:r>
            <a:r>
              <a:rPr sz="1200" b="1" spc="10" dirty="0">
                <a:latin typeface="Arial"/>
                <a:cs typeface="Arial"/>
              </a:rPr>
              <a:t>pick</a:t>
            </a:r>
            <a:r>
              <a:rPr sz="1200" b="1" spc="-2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point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1281518"/>
            <a:ext cx="856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1653901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2025797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3771" y="2392318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13771" y="2764703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0360" y="3373614"/>
            <a:ext cx="1263276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10" dirty="0">
                <a:latin typeface="Arial"/>
                <a:cs typeface="Arial"/>
              </a:rPr>
              <a:t>Circle before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10" dirty="0">
                <a:latin typeface="Arial"/>
                <a:cs typeface="Arial"/>
              </a:rPr>
              <a:t>move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3335" y="3373614"/>
            <a:ext cx="1131794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5" dirty="0">
                <a:latin typeface="Arial"/>
                <a:cs typeface="Arial"/>
              </a:rPr>
              <a:t>Circle after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move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1418" y="4705794"/>
            <a:ext cx="6063876" cy="7405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5" dirty="0">
                <a:latin typeface="Arial"/>
                <a:cs typeface="Arial"/>
              </a:rPr>
              <a:t>TIP:</a:t>
            </a:r>
            <a:endParaRPr sz="1400">
              <a:latin typeface="Arial"/>
              <a:cs typeface="Arial"/>
            </a:endParaRPr>
          </a:p>
          <a:p>
            <a:pPr marL="469900" marR="5080">
              <a:lnSpc>
                <a:spcPts val="1380"/>
              </a:lnSpc>
              <a:spcBef>
                <a:spcPts val="1235"/>
              </a:spcBef>
            </a:pPr>
            <a:r>
              <a:rPr sz="1200" dirty="0">
                <a:latin typeface="Arial"/>
                <a:cs typeface="Arial"/>
              </a:rPr>
              <a:t>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move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object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specified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distance,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type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distance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second  </a:t>
            </a:r>
            <a:r>
              <a:rPr sz="1200" spc="-15" dirty="0">
                <a:latin typeface="Arial"/>
                <a:cs typeface="Arial"/>
              </a:rPr>
              <a:t>point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displacement prompt: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@1&lt;0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46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6471" y="1325825"/>
            <a:ext cx="336176" cy="207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6418" y="4111379"/>
            <a:ext cx="2812764" cy="1050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2654" y="4111379"/>
            <a:ext cx="2812765" cy="1050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1418" y="371570"/>
            <a:ext cx="455332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Copy Command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10.2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- 75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300" y="1007360"/>
            <a:ext cx="1237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0534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2052" y="1007360"/>
            <a:ext cx="2509371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Modify,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Copy.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00" spc="-15" dirty="0">
                <a:latin typeface="Arial"/>
                <a:cs typeface="Arial"/>
              </a:rPr>
              <a:t>the Copy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81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 marR="5080" indent="635">
              <a:lnSpc>
                <a:spcPts val="226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COPY at the command</a:t>
            </a:r>
            <a:r>
              <a:rPr sz="1200" spc="-2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prompt.  </a:t>
            </a:r>
            <a:r>
              <a:rPr sz="1200" spc="-15" dirty="0">
                <a:latin typeface="Arial"/>
                <a:cs typeface="Arial"/>
              </a:rPr>
              <a:t>Command: </a:t>
            </a:r>
            <a:r>
              <a:rPr sz="1200" b="1" spc="5" dirty="0">
                <a:latin typeface="Arial"/>
                <a:cs typeface="Arial"/>
              </a:rPr>
              <a:t>COPY or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CP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300" y="1379256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8079" y="1379256"/>
            <a:ext cx="45197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300" y="1734537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7182" y="1734537"/>
            <a:ext cx="452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9300" y="2124025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8079" y="2124025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92948" y="2058052"/>
            <a:ext cx="4009465" cy="2528384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10"/>
              </a:spcBef>
            </a:pPr>
            <a:r>
              <a:rPr sz="1200" dirty="0">
                <a:latin typeface="Arial"/>
                <a:cs typeface="Arial"/>
              </a:rPr>
              <a:t>Objects to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copy.</a:t>
            </a:r>
            <a:endParaRPr sz="1200">
              <a:latin typeface="Arial"/>
              <a:cs typeface="Arial"/>
            </a:endParaRPr>
          </a:p>
          <a:p>
            <a:pPr marL="13970" marR="1837055" indent="-1905">
              <a:lnSpc>
                <a:spcPct val="156300"/>
              </a:lnSpc>
            </a:pP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dirty="0">
                <a:latin typeface="Arial"/>
                <a:cs typeface="Arial"/>
              </a:rPr>
              <a:t>objects: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)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5" dirty="0">
                <a:latin typeface="Arial"/>
                <a:cs typeface="Arial"/>
              </a:rPr>
              <a:t>point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move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from.</a:t>
            </a:r>
            <a:endParaRPr sz="1200">
              <a:latin typeface="Arial"/>
              <a:cs typeface="Arial"/>
            </a:endParaRPr>
          </a:p>
          <a:p>
            <a:pPr marL="13970" marR="5080" indent="-1905">
              <a:lnSpc>
                <a:spcPct val="156300"/>
              </a:lnSpc>
              <a:spcBef>
                <a:spcPts val="70"/>
              </a:spcBef>
            </a:pPr>
            <a:r>
              <a:rPr sz="1200" spc="-5" dirty="0">
                <a:latin typeface="Arial"/>
                <a:cs typeface="Arial"/>
              </a:rPr>
              <a:t>Base point or displacement/Multiple: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pick</a:t>
            </a:r>
            <a:r>
              <a:rPr sz="1200" b="1" spc="2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point</a:t>
            </a:r>
            <a:r>
              <a:rPr sz="1200" dirty="0">
                <a:latin typeface="Arial"/>
                <a:cs typeface="Arial"/>
              </a:rPr>
              <a:t>).  A </a:t>
            </a:r>
            <a:r>
              <a:rPr sz="1200" spc="-15" dirty="0">
                <a:latin typeface="Arial"/>
                <a:cs typeface="Arial"/>
              </a:rPr>
              <a:t>point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copy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5"/>
              </a:lnSpc>
              <a:spcBef>
                <a:spcPts val="880"/>
              </a:spcBef>
            </a:pPr>
            <a:r>
              <a:rPr sz="1200" spc="-5" dirty="0">
                <a:latin typeface="Arial"/>
                <a:cs typeface="Arial"/>
              </a:rPr>
              <a:t>Second point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displacement: </a:t>
            </a:r>
            <a:r>
              <a:rPr sz="1200" spc="5" dirty="0">
                <a:latin typeface="Arial"/>
                <a:cs typeface="Arial"/>
              </a:rPr>
              <a:t>(</a:t>
            </a:r>
            <a:r>
              <a:rPr sz="1200" b="1" spc="5" dirty="0">
                <a:latin typeface="Arial"/>
                <a:cs typeface="Arial"/>
              </a:rPr>
              <a:t>pick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point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927100">
              <a:lnSpc>
                <a:spcPts val="1395"/>
              </a:lnSpc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15" dirty="0">
                <a:latin typeface="Arial"/>
                <a:cs typeface="Arial"/>
              </a:rPr>
              <a:t>point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copy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200" spc="-5" dirty="0">
                <a:latin typeface="Arial"/>
                <a:cs typeface="Arial"/>
              </a:rPr>
              <a:t>Second point of displacement: </a:t>
            </a:r>
            <a:r>
              <a:rPr sz="1200" b="1" spc="-5" dirty="0">
                <a:latin typeface="Arial"/>
                <a:cs typeface="Arial"/>
              </a:rPr>
              <a:t>@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1&lt;0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9300" y="2490545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18079" y="2490545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9300" y="2862930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18079" y="2862930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79300" y="3345271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7182" y="3345271"/>
            <a:ext cx="452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10359" y="3915087"/>
            <a:ext cx="1976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Arial"/>
                <a:cs typeface="Arial"/>
              </a:rPr>
              <a:t>Duplicate objects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copied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09464" y="3915087"/>
            <a:ext cx="1833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5" dirty="0">
                <a:latin typeface="Arial"/>
                <a:cs typeface="Arial"/>
              </a:rPr>
              <a:t>Multiple </a:t>
            </a:r>
            <a:r>
              <a:rPr sz="1200" i="1" dirty="0">
                <a:latin typeface="Arial"/>
                <a:cs typeface="Arial"/>
              </a:rPr>
              <a:t>objects</a:t>
            </a:r>
            <a:r>
              <a:rPr sz="1200" i="1" spc="-8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copied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6360" y="5206704"/>
            <a:ext cx="6264088" cy="714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400" b="1" spc="-25" dirty="0">
                <a:latin typeface="Arial"/>
                <a:cs typeface="Arial"/>
              </a:rPr>
              <a:t>TIP:</a:t>
            </a:r>
            <a:endParaRPr sz="1400">
              <a:latin typeface="Arial"/>
              <a:cs typeface="Arial"/>
            </a:endParaRPr>
          </a:p>
          <a:p>
            <a:pPr marL="457200" marR="5080" indent="-228600">
              <a:lnSpc>
                <a:spcPts val="1350"/>
              </a:lnSpc>
              <a:spcBef>
                <a:spcPts val="1000"/>
              </a:spcBef>
              <a:buChar char="•"/>
              <a:tabLst>
                <a:tab pos="458470" algn="l"/>
                <a:tab pos="459105" algn="l"/>
              </a:tabLst>
            </a:pPr>
            <a:r>
              <a:rPr sz="1200" spc="-5" dirty="0">
                <a:latin typeface="Arial"/>
                <a:cs typeface="Arial"/>
              </a:rPr>
              <a:t>To copy many objects in the same copy command, type </a:t>
            </a:r>
            <a:r>
              <a:rPr sz="1200" dirty="0">
                <a:latin typeface="Arial"/>
                <a:cs typeface="Arial"/>
              </a:rPr>
              <a:t>M </a:t>
            </a:r>
            <a:r>
              <a:rPr sz="1200" spc="-10" dirty="0">
                <a:latin typeface="Arial"/>
                <a:cs typeface="Arial"/>
              </a:rPr>
              <a:t>for </a:t>
            </a:r>
            <a:r>
              <a:rPr sz="1200" spc="-15" dirty="0">
                <a:latin typeface="Arial"/>
                <a:cs typeface="Arial"/>
              </a:rPr>
              <a:t>Multiple </a:t>
            </a:r>
            <a:r>
              <a:rPr sz="1200" spc="-10" dirty="0">
                <a:latin typeface="Arial"/>
                <a:cs typeface="Arial"/>
              </a:rPr>
              <a:t>at  </a:t>
            </a:r>
            <a:r>
              <a:rPr sz="1200" spc="-5" dirty="0">
                <a:latin typeface="Arial"/>
                <a:cs typeface="Arial"/>
              </a:rPr>
              <a:t>the “Base point or displacement/Multiple”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option.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502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2947" y="1808166"/>
            <a:ext cx="358588" cy="195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5359" y="4697812"/>
            <a:ext cx="3884294" cy="1447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418" y="371570"/>
            <a:ext cx="4553324" cy="1582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Offset Command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10.4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400" b="1" spc="-15" dirty="0">
                <a:latin typeface="Arial"/>
                <a:cs typeface="Arial"/>
              </a:rPr>
              <a:t>Offset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Distance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225"/>
              </a:spcBef>
            </a:pPr>
            <a:r>
              <a:rPr sz="1200" dirty="0">
                <a:latin typeface="Arial"/>
                <a:cs typeface="Arial"/>
              </a:rPr>
              <a:t>To offset </a:t>
            </a:r>
            <a:r>
              <a:rPr sz="1200" spc="-5" dirty="0">
                <a:latin typeface="Arial"/>
                <a:cs typeface="Arial"/>
              </a:rPr>
              <a:t>a </a:t>
            </a:r>
            <a:r>
              <a:rPr sz="1200" dirty="0">
                <a:latin typeface="Arial"/>
                <a:cs typeface="Arial"/>
              </a:rPr>
              <a:t>specified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distance: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- 77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91359" y="1439665"/>
          <a:ext cx="5170393" cy="263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94"/>
                <a:gridCol w="956235"/>
                <a:gridCol w="3857064"/>
              </a:tblGrid>
              <a:tr h="146226">
                <a:tc>
                  <a:txBody>
                    <a:bodyPr/>
                    <a:lstStyle/>
                    <a:p>
                      <a:pPr marL="31750">
                        <a:lnSpc>
                          <a:spcPts val="1325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5"/>
                        </a:lnSpc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Choose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325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Modify,</a:t>
                      </a:r>
                      <a:r>
                        <a:rPr sz="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Offset.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85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99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8594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Choose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the Offset</a:t>
                      </a:r>
                      <a:r>
                        <a:rPr sz="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icon.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</a:tr>
              <a:tr h="17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99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778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OFFSET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at the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command</a:t>
                      </a:r>
                      <a:r>
                        <a:rPr sz="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prompt.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991" marB="0"/>
                </a:tc>
              </a:tr>
              <a:tr h="192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Command: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OFFSET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8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8100" marB="0"/>
                </a:tc>
              </a:tr>
              <a:tr h="19449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Type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The distance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offset.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6245" marB="0"/>
                </a:tc>
              </a:tr>
              <a:tr h="185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Offset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distance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 &lt;Through point&gt;:</a:t>
                      </a:r>
                      <a:r>
                        <a:rPr sz="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number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543" marB="0"/>
                </a:tc>
              </a:tr>
              <a:tr h="146226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34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55"/>
                        </a:lnSpc>
                        <a:spcBef>
                          <a:spcPts val="34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355"/>
                        </a:lnSpc>
                        <a:spcBef>
                          <a:spcPts val="34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object to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offset.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15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9920">
                        <a:lnSpc>
                          <a:spcPts val="1320"/>
                        </a:lnSpc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Select object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offset: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select</a:t>
                      </a:r>
                      <a:r>
                        <a:rPr sz="8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object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367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055" marB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055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side to offset object</a:t>
                      </a:r>
                      <a:r>
                        <a:rPr sz="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to.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055" marB="0"/>
                </a:tc>
              </a:tr>
              <a:tr h="194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Side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 offset: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pick</a:t>
                      </a:r>
                      <a:r>
                        <a:rPr sz="8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  <a:tr h="19474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9095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Pick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9095" marB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Another object to</a:t>
                      </a:r>
                      <a:r>
                        <a:rPr sz="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offset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9095" marB="0"/>
                </a:tc>
              </a:tr>
              <a:tr h="146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5"/>
                        </a:lnSpc>
                        <a:spcBef>
                          <a:spcPts val="34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Select object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offset: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pick</a:t>
                      </a:r>
                      <a:r>
                        <a:rPr sz="8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93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93843" y="3883810"/>
            <a:ext cx="2182906" cy="587981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468630">
              <a:lnSpc>
                <a:spcPct val="100000"/>
              </a:lnSpc>
              <a:spcBef>
                <a:spcPts val="90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200" dirty="0">
                <a:latin typeface="Arial"/>
                <a:cs typeface="Arial"/>
              </a:rPr>
              <a:t>Enter to </a:t>
            </a:r>
            <a:r>
              <a:rPr sz="1200" spc="-5" dirty="0">
                <a:latin typeface="Arial"/>
                <a:cs typeface="Arial"/>
              </a:rPr>
              <a:t>end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command.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4132067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5065" y="4538171"/>
            <a:ext cx="3337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Offsetting objects by specifying a</a:t>
            </a:r>
            <a:r>
              <a:rPr sz="1200" i="1" spc="-18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distance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155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3831"/>
            <a:ext cx="4567518" cy="1041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1800" b="1" dirty="0">
                <a:latin typeface="Arial"/>
                <a:cs typeface="Arial"/>
              </a:rPr>
              <a:t>Explode </a:t>
            </a:r>
            <a:r>
              <a:rPr sz="1800" b="1" spc="-15" dirty="0">
                <a:latin typeface="Arial"/>
                <a:cs typeface="Arial"/>
              </a:rPr>
              <a:t>Command</a:t>
            </a:r>
            <a:r>
              <a:rPr sz="1800" b="1" spc="-2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15.4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9300" y="1080664"/>
            <a:ext cx="122293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740" algn="l"/>
              </a:tabLst>
            </a:pPr>
            <a:r>
              <a:rPr sz="1200" dirty="0">
                <a:latin typeface="Arial"/>
                <a:cs typeface="Arial"/>
              </a:rPr>
              <a:t>1.	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87065" y="1399129"/>
            <a:ext cx="324522" cy="176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7707" y="1026908"/>
            <a:ext cx="3402106" cy="19030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R="1770380" algn="ctr">
              <a:lnSpc>
                <a:spcPct val="100000"/>
              </a:lnSpc>
              <a:spcBef>
                <a:spcPts val="760"/>
              </a:spcBef>
            </a:pPr>
            <a:r>
              <a:rPr sz="1200" i="1" spc="-5" dirty="0">
                <a:latin typeface="Arial"/>
                <a:cs typeface="Arial"/>
              </a:rPr>
              <a:t>Modify,Explode.</a:t>
            </a:r>
            <a:endParaRPr sz="1200">
              <a:latin typeface="Arial"/>
              <a:cs typeface="Arial"/>
            </a:endParaRPr>
          </a:p>
          <a:p>
            <a:pPr marR="1765935" algn="ctr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R="1715770" algn="ctr">
              <a:lnSpc>
                <a:spcPct val="100000"/>
              </a:lnSpc>
              <a:spcBef>
                <a:spcPts val="660"/>
              </a:spcBef>
            </a:pPr>
            <a:r>
              <a:rPr sz="1200" spc="-50" dirty="0">
                <a:latin typeface="Arial"/>
                <a:cs typeface="Arial"/>
              </a:rPr>
              <a:t>the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Explode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505"/>
              </a:spcBef>
            </a:pPr>
            <a:r>
              <a:rPr sz="1200" spc="10" dirty="0">
                <a:latin typeface="Arial"/>
                <a:cs typeface="Arial"/>
              </a:rPr>
              <a:t>EXPLODE </a:t>
            </a:r>
            <a:r>
              <a:rPr sz="1200" spc="5" dirty="0">
                <a:latin typeface="Arial"/>
                <a:cs typeface="Arial"/>
              </a:rPr>
              <a:t>at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 </a:t>
            </a:r>
            <a:r>
              <a:rPr sz="1200" spc="-20" dirty="0">
                <a:latin typeface="Arial"/>
                <a:cs typeface="Arial"/>
              </a:rPr>
              <a:t>command </a:t>
            </a:r>
            <a:r>
              <a:rPr sz="1200" spc="-15" dirty="0">
                <a:latin typeface="Arial"/>
                <a:cs typeface="Arial"/>
              </a:rPr>
              <a:t>prompt.</a:t>
            </a:r>
            <a:endParaRPr sz="1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55"/>
              </a:spcBef>
            </a:pPr>
            <a:r>
              <a:rPr sz="1200" spc="-20" dirty="0">
                <a:latin typeface="Arial"/>
                <a:cs typeface="Arial"/>
              </a:rPr>
              <a:t>Command: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EXPLODE</a:t>
            </a:r>
            <a:endParaRPr sz="1200">
              <a:latin typeface="Arial"/>
              <a:cs typeface="Arial"/>
            </a:endParaRPr>
          </a:p>
          <a:p>
            <a:pPr marR="1765935" algn="ctr">
              <a:lnSpc>
                <a:spcPct val="100000"/>
              </a:lnSpc>
              <a:spcBef>
                <a:spcPts val="81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660"/>
              </a:spcBef>
            </a:pP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object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explode.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Select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objects: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pick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301" y="1381699"/>
            <a:ext cx="180041" cy="511037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5530" y="1381699"/>
            <a:ext cx="450476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  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301" y="2098613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5530" y="2098613"/>
            <a:ext cx="3989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21771" y="2327647"/>
            <a:ext cx="4851699" cy="1752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8354" y="2601478"/>
            <a:ext cx="1194547" cy="384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15" dirty="0">
                <a:latin typeface="Arial"/>
                <a:cs typeface="Arial"/>
              </a:rPr>
              <a:t>Polyline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before  </a:t>
            </a:r>
            <a:r>
              <a:rPr sz="1200" spc="-25" dirty="0">
                <a:latin typeface="Arial"/>
                <a:cs typeface="Arial"/>
              </a:rPr>
              <a:t>explode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2182" y="6045682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- 133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8354" y="3322302"/>
            <a:ext cx="1079500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sz="1200" spc="-30" dirty="0">
                <a:latin typeface="Arial"/>
                <a:cs typeface="Arial"/>
              </a:rPr>
              <a:t>Polyline </a:t>
            </a:r>
            <a:r>
              <a:rPr sz="1200" spc="-20" dirty="0">
                <a:latin typeface="Arial"/>
                <a:cs typeface="Arial"/>
              </a:rPr>
              <a:t>(line)  </a:t>
            </a:r>
            <a:r>
              <a:rPr sz="1200" spc="-25" dirty="0">
                <a:latin typeface="Arial"/>
                <a:cs typeface="Arial"/>
              </a:rPr>
              <a:t>after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explode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45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97418" y="1325825"/>
            <a:ext cx="346934" cy="201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1654" y="3818163"/>
            <a:ext cx="3482471" cy="1300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34765" y="371570"/>
            <a:ext cx="265952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- 79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1418" y="738090"/>
            <a:ext cx="1775012" cy="6155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EXTEND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10.5</a:t>
            </a:r>
            <a:endParaRPr sz="18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1145"/>
              </a:spcBef>
              <a:tabLst>
                <a:tab pos="9277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1156" y="1007360"/>
            <a:ext cx="3616512" cy="4292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93264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Modify,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Extend.</a:t>
            </a:r>
            <a:endParaRPr sz="1200">
              <a:latin typeface="Arial"/>
              <a:cs typeface="Arial"/>
            </a:endParaRPr>
          </a:p>
          <a:p>
            <a:pPr marR="1970405" algn="ctr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R="1949450" algn="ctr">
              <a:lnSpc>
                <a:spcPct val="100000"/>
              </a:lnSpc>
              <a:spcBef>
                <a:spcPts val="810"/>
              </a:spcBef>
            </a:pPr>
            <a:r>
              <a:rPr sz="1200" spc="-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Extend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  <a:spcBef>
                <a:spcPts val="81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970" marR="792480" indent="635">
              <a:lnSpc>
                <a:spcPct val="156300"/>
              </a:lnSpc>
              <a:spcBef>
                <a:spcPts val="70"/>
              </a:spcBef>
            </a:pPr>
            <a:r>
              <a:rPr sz="1200" spc="-5" dirty="0">
                <a:latin typeface="Arial"/>
                <a:cs typeface="Arial"/>
              </a:rPr>
              <a:t>EXTEND at the command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EXTEND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60"/>
              </a:spcBef>
            </a:pPr>
            <a:r>
              <a:rPr sz="1200" spc="-5" dirty="0">
                <a:latin typeface="Arial"/>
                <a:cs typeface="Arial"/>
              </a:rPr>
              <a:t>Select boundary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edge(s)...</a:t>
            </a:r>
            <a:endParaRPr sz="1200">
              <a:latin typeface="Arial"/>
              <a:cs typeface="Arial"/>
            </a:endParaRPr>
          </a:p>
          <a:p>
            <a:pPr marL="13970" marR="709930" indent="635">
              <a:lnSpc>
                <a:spcPts val="2250"/>
              </a:lnSpc>
              <a:spcBef>
                <a:spcPts val="125"/>
              </a:spcBef>
            </a:pPr>
            <a:r>
              <a:rPr sz="1200" spc="-15" dirty="0">
                <a:latin typeface="Arial"/>
                <a:cs typeface="Arial"/>
              </a:rPr>
              <a:t>The BOUNDARY edge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extend</a:t>
            </a:r>
            <a:r>
              <a:rPr sz="1200" spc="-1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  </a:t>
            </a: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dirty="0">
                <a:latin typeface="Arial"/>
                <a:cs typeface="Arial"/>
              </a:rPr>
              <a:t>objects: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3970" marR="575945" indent="635">
              <a:lnSpc>
                <a:spcPts val="2250"/>
              </a:lnSpc>
              <a:spcBef>
                <a:spcPts val="75"/>
              </a:spcBef>
            </a:pPr>
            <a:r>
              <a:rPr sz="1200" spc="-5" dirty="0">
                <a:latin typeface="Arial"/>
                <a:cs typeface="Arial"/>
              </a:rPr>
              <a:t>ENTER to accept the boundary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edge  </a:t>
            </a:r>
            <a:r>
              <a:rPr sz="1200" spc="-20" dirty="0">
                <a:latin typeface="Arial"/>
                <a:cs typeface="Arial"/>
              </a:rPr>
              <a:t>Select </a:t>
            </a:r>
            <a:r>
              <a:rPr sz="1200" spc="-5" dirty="0">
                <a:latin typeface="Arial"/>
                <a:cs typeface="Arial"/>
              </a:rPr>
              <a:t>objects: (</a:t>
            </a:r>
            <a:r>
              <a:rPr sz="1200" b="1" spc="-5" dirty="0">
                <a:latin typeface="Arial"/>
                <a:cs typeface="Arial"/>
              </a:rPr>
              <a:t>press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enter</a:t>
            </a:r>
            <a:r>
              <a:rPr sz="1200" spc="-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670"/>
              </a:spcBef>
            </a:pPr>
            <a:r>
              <a:rPr sz="1200" spc="-15" dirty="0">
                <a:latin typeface="Arial"/>
                <a:cs typeface="Arial"/>
              </a:rPr>
              <a:t>The objects </a:t>
            </a:r>
            <a:r>
              <a:rPr sz="1200" spc="-10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extend</a:t>
            </a:r>
            <a:endParaRPr sz="1200">
              <a:latin typeface="Arial"/>
              <a:cs typeface="Arial"/>
            </a:endParaRPr>
          </a:p>
          <a:p>
            <a:pPr marL="13970" marR="593725" algn="just">
              <a:lnSpc>
                <a:spcPts val="1350"/>
              </a:lnSpc>
              <a:spcBef>
                <a:spcPts val="965"/>
              </a:spcBef>
            </a:pPr>
            <a:r>
              <a:rPr sz="1200" spc="-15" dirty="0">
                <a:latin typeface="Arial"/>
                <a:cs typeface="Arial"/>
              </a:rPr>
              <a:t>&lt;Select object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extend&gt;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15" dirty="0">
                <a:latin typeface="Arial"/>
                <a:cs typeface="Arial"/>
              </a:rPr>
              <a:t>Project </a:t>
            </a:r>
            <a:r>
              <a:rPr sz="1200" dirty="0">
                <a:latin typeface="Arial"/>
                <a:cs typeface="Arial"/>
              </a:rPr>
              <a:t>/  Edge / Undo: Select an object,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enter  </a:t>
            </a:r>
            <a:r>
              <a:rPr sz="1200" spc="-5" dirty="0">
                <a:latin typeface="Arial"/>
                <a:cs typeface="Arial"/>
              </a:rPr>
              <a:t>an option, or press enter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select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805"/>
              </a:spcBef>
            </a:pPr>
            <a:r>
              <a:rPr sz="1200" spc="-5" dirty="0">
                <a:latin typeface="Arial"/>
                <a:cs typeface="Arial"/>
              </a:rPr>
              <a:t>ENTER when you are done choosing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objects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379256"/>
            <a:ext cx="856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1751640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233493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2605877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3771" y="2978262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13771" y="3569581"/>
            <a:ext cx="92411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1242" y="3852046"/>
            <a:ext cx="1518771" cy="463588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416559">
              <a:lnSpc>
                <a:spcPts val="1090"/>
              </a:lnSpc>
              <a:spcBef>
                <a:spcPts val="175"/>
              </a:spcBef>
            </a:pPr>
            <a:r>
              <a:rPr sz="950" i="1" spc="10" dirty="0">
                <a:latin typeface="Arial"/>
                <a:cs typeface="Arial"/>
              </a:rPr>
              <a:t>Lines</a:t>
            </a:r>
            <a:r>
              <a:rPr sz="950" i="1" spc="-75" dirty="0">
                <a:latin typeface="Arial"/>
                <a:cs typeface="Arial"/>
              </a:rPr>
              <a:t> </a:t>
            </a:r>
            <a:r>
              <a:rPr sz="950" i="1" spc="10" dirty="0">
                <a:latin typeface="Arial"/>
                <a:cs typeface="Arial"/>
              </a:rPr>
              <a:t>Extended  </a:t>
            </a:r>
            <a:r>
              <a:rPr sz="950" i="1" spc="-5" dirty="0">
                <a:latin typeface="Arial"/>
                <a:cs typeface="Arial"/>
              </a:rPr>
              <a:t>to </a:t>
            </a:r>
            <a:r>
              <a:rPr sz="950" i="1" dirty="0">
                <a:latin typeface="Arial"/>
                <a:cs typeface="Arial"/>
              </a:rPr>
              <a:t>an</a:t>
            </a:r>
            <a:r>
              <a:rPr sz="950" i="1" spc="20" dirty="0">
                <a:latin typeface="Arial"/>
                <a:cs typeface="Arial"/>
              </a:rPr>
              <a:t> </a:t>
            </a:r>
            <a:r>
              <a:rPr sz="950" i="1" spc="-10" dirty="0">
                <a:latin typeface="Arial"/>
                <a:cs typeface="Arial"/>
              </a:rPr>
              <a:t>Arc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950" i="1" spc="5" dirty="0">
                <a:latin typeface="Arial"/>
                <a:cs typeface="Arial"/>
              </a:rPr>
              <a:t>(Arc is </a:t>
            </a:r>
            <a:r>
              <a:rPr sz="950" i="1" spc="10" dirty="0">
                <a:latin typeface="Arial"/>
                <a:cs typeface="Arial"/>
              </a:rPr>
              <a:t>boundary</a:t>
            </a:r>
            <a:r>
              <a:rPr sz="950" i="1" spc="45" dirty="0">
                <a:latin typeface="Arial"/>
                <a:cs typeface="Arial"/>
              </a:rPr>
              <a:t> </a:t>
            </a:r>
            <a:r>
              <a:rPr sz="950" i="1" spc="5" dirty="0">
                <a:latin typeface="Arial"/>
                <a:cs typeface="Arial"/>
              </a:rPr>
              <a:t>edge)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9301" y="5054258"/>
            <a:ext cx="5732182" cy="68352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400" b="1" spc="-25" dirty="0">
                <a:latin typeface="Arial"/>
                <a:cs typeface="Arial"/>
              </a:rPr>
              <a:t>TIP: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65"/>
              </a:spcBef>
              <a:tabLst>
                <a:tab pos="468630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200" spc="-5" dirty="0">
                <a:latin typeface="Arial"/>
                <a:cs typeface="Arial"/>
              </a:rPr>
              <a:t>Use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object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selection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option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FENCE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choose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multiple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objects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79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3831"/>
            <a:ext cx="4567518" cy="925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5" dirty="0">
                <a:latin typeface="Arial"/>
                <a:cs typeface="Arial"/>
              </a:rPr>
              <a:t>Stretch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13.2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5006" y="1447998"/>
            <a:ext cx="346934" cy="176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0955" y="1135398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7182" y="1135398"/>
            <a:ext cx="6962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1432" y="1135398"/>
            <a:ext cx="3429747" cy="2799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88950" marR="1896745" indent="-461009">
              <a:lnSpc>
                <a:spcPts val="1380"/>
              </a:lnSpc>
              <a:spcBef>
                <a:spcPts val="195"/>
              </a:spcBef>
            </a:pPr>
            <a:r>
              <a:rPr sz="1200" spc="-30" dirty="0">
                <a:latin typeface="Arial"/>
                <a:cs typeface="Arial"/>
              </a:rPr>
              <a:t>Modify,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Stretch.  </a:t>
            </a: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Stretch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30480" marR="554990" indent="-11430">
              <a:lnSpc>
                <a:spcPts val="2100"/>
              </a:lnSpc>
            </a:pPr>
            <a:r>
              <a:rPr sz="1200" spc="20" dirty="0">
                <a:latin typeface="Arial"/>
                <a:cs typeface="Arial"/>
              </a:rPr>
              <a:t>STRETCHat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command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prompt.  </a:t>
            </a:r>
            <a:r>
              <a:rPr sz="1200" spc="-15" dirty="0">
                <a:latin typeface="Arial"/>
                <a:cs typeface="Arial"/>
              </a:rPr>
              <a:t>Command 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b="1" spc="10" dirty="0">
                <a:latin typeface="Arial"/>
                <a:cs typeface="Arial"/>
              </a:rPr>
              <a:t>STRETCH </a:t>
            </a:r>
            <a:r>
              <a:rPr sz="1200" spc="-25" dirty="0">
                <a:latin typeface="Arial"/>
                <a:cs typeface="Arial"/>
              </a:rPr>
              <a:t>Select  </a:t>
            </a:r>
            <a:r>
              <a:rPr sz="1200" spc="-5" dirty="0">
                <a:latin typeface="Arial"/>
                <a:cs typeface="Arial"/>
              </a:rPr>
              <a:t>objects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stretchby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window...</a:t>
            </a:r>
            <a:endParaRPr sz="1200">
              <a:latin typeface="Arial"/>
              <a:cs typeface="Arial"/>
            </a:endParaRPr>
          </a:p>
          <a:p>
            <a:pPr marL="30480" marR="723900" indent="-11430">
              <a:lnSpc>
                <a:spcPts val="2100"/>
              </a:lnSpc>
              <a:spcBef>
                <a:spcPts val="25"/>
              </a:spcBef>
            </a:pPr>
            <a:r>
              <a:rPr sz="1200" spc="-5" dirty="0">
                <a:latin typeface="Arial"/>
                <a:cs typeface="Arial"/>
              </a:rPr>
              <a:t>C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choose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CROSSING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window  </a:t>
            </a:r>
            <a:r>
              <a:rPr sz="1200" spc="-15" dirty="0">
                <a:latin typeface="Arial"/>
                <a:cs typeface="Arial"/>
              </a:rPr>
              <a:t>Select objects: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  <a:p>
            <a:pPr marL="31115" indent="-9525">
              <a:lnSpc>
                <a:spcPct val="100000"/>
              </a:lnSpc>
              <a:spcBef>
                <a:spcPts val="480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first</a:t>
            </a:r>
            <a:r>
              <a:rPr sz="1200" spc="-1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corner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to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stretch.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First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corner: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30480" marR="5080" indent="635">
              <a:lnSpc>
                <a:spcPct val="114599"/>
              </a:lnSpc>
              <a:spcBef>
                <a:spcPts val="360"/>
              </a:spcBef>
            </a:pP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opposite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corner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window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objects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  </a:t>
            </a:r>
            <a:r>
              <a:rPr sz="1200" spc="-20" dirty="0">
                <a:latin typeface="Arial"/>
                <a:cs typeface="Arial"/>
              </a:rPr>
              <a:t>stretch.</a:t>
            </a:r>
            <a:endParaRPr sz="12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595"/>
              </a:spcBef>
            </a:pPr>
            <a:r>
              <a:rPr sz="1200" spc="-20" dirty="0">
                <a:latin typeface="Arial"/>
                <a:cs typeface="Arial"/>
              </a:rPr>
              <a:t>Other</a:t>
            </a:r>
            <a:r>
              <a:rPr sz="1200" spc="-2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corner:(</a:t>
            </a:r>
            <a:r>
              <a:rPr sz="1200" b="1" dirty="0">
                <a:latin typeface="Arial"/>
                <a:cs typeface="Arial"/>
              </a:rPr>
              <a:t>point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301" y="1375835"/>
            <a:ext cx="180041" cy="50783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5530" y="1375835"/>
            <a:ext cx="450476" cy="503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li</a:t>
            </a:r>
            <a:r>
              <a:rPr sz="1200" b="1" spc="-10" dirty="0">
                <a:latin typeface="Arial"/>
                <a:cs typeface="Arial"/>
              </a:rPr>
              <a:t>ck  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9301" y="2086395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4.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5530" y="2086395"/>
            <a:ext cx="45047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9301" y="2382055"/>
            <a:ext cx="180041" cy="53219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dirty="0"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5530" y="2382055"/>
            <a:ext cx="398929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6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Pick  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80241" y="3158426"/>
            <a:ext cx="4173824" cy="1747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79301" y="4924240"/>
            <a:ext cx="180041" cy="556563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8.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- 114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405530" y="4924240"/>
            <a:ext cx="513976" cy="55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P</a:t>
            </a:r>
            <a:r>
              <a:rPr sz="1200" b="1" spc="-20" dirty="0">
                <a:latin typeface="Arial"/>
                <a:cs typeface="Arial"/>
              </a:rPr>
              <a:t>re</a:t>
            </a:r>
            <a:r>
              <a:rPr sz="1200" b="1" spc="-15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s  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83086" y="4924240"/>
            <a:ext cx="3042024" cy="8176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60"/>
              </a:spcBef>
            </a:pPr>
            <a:r>
              <a:rPr sz="1200" spc="-15" dirty="0">
                <a:latin typeface="Arial"/>
                <a:cs typeface="Arial"/>
              </a:rPr>
              <a:t>ENTER</a:t>
            </a:r>
            <a:r>
              <a:rPr sz="1200" spc="-20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accept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objects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to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stretch.</a:t>
            </a:r>
            <a:endParaRPr sz="1200">
              <a:latin typeface="Arial"/>
              <a:cs typeface="Arial"/>
            </a:endParaRPr>
          </a:p>
          <a:p>
            <a:pPr marL="56515" marR="5080" indent="-44450">
              <a:lnSpc>
                <a:spcPct val="145400"/>
              </a:lnSpc>
              <a:spcBef>
                <a:spcPts val="5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base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point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to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stretch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from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Base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point: 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point</a:t>
            </a:r>
            <a:r>
              <a:rPr sz="1200" spc="-2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67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1659</Words>
  <Application>Microsoft Office PowerPoint</Application>
  <PresentationFormat>On-screen Show (4:3)</PresentationFormat>
  <Paragraphs>386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Editing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Sumbul S</dc:creator>
  <cp:lastModifiedBy>Sumbul S</cp:lastModifiedBy>
  <cp:revision>2</cp:revision>
  <dcterms:created xsi:type="dcterms:W3CDTF">2023-02-23T07:37:35Z</dcterms:created>
  <dcterms:modified xsi:type="dcterms:W3CDTF">2023-02-23T07:55:50Z</dcterms:modified>
</cp:coreProperties>
</file>